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DAA810-4EEC-4D0F-B163-DFC963816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FB6233-FC4F-4628-BA1D-2782F649451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A1D367-A9C7-46F9-B78E-724D1BEC065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3ADE164-D45A-44D8-82C5-2E0962BB70D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61858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B02131-22DB-4754-A433-C2056EBF56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40000" cy="540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150D3D-41CA-4DC7-907E-3C00ACD28A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1999" y="1224000"/>
            <a:ext cx="11339999" cy="48587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ZA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06C7A0-E91C-4A95-B866-B5D3FEE093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1999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F51BA1-B199-498E-8F99-F7D1F5869B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2879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ADE164-D45A-44D8-82C5-2E0962BB70D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97931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png"/><Relationship Id="rId18" Type="http://schemas.microsoft.com/office/2007/relationships/hdphoto" Target="../media/hdphoto5.wdp"/><Relationship Id="rId26" Type="http://schemas.openxmlformats.org/officeDocument/2006/relationships/image" Target="../media/image17.jpeg"/><Relationship Id="rId39" Type="http://schemas.microsoft.com/office/2007/relationships/hdphoto" Target="../media/hdphoto11.wdp"/><Relationship Id="rId21" Type="http://schemas.microsoft.com/office/2007/relationships/hdphoto" Target="../media/hdphoto6.wdp"/><Relationship Id="rId34" Type="http://schemas.openxmlformats.org/officeDocument/2006/relationships/image" Target="../media/image23.jpeg"/><Relationship Id="rId42" Type="http://schemas.openxmlformats.org/officeDocument/2006/relationships/image" Target="../media/image29.png"/><Relationship Id="rId47" Type="http://schemas.openxmlformats.org/officeDocument/2006/relationships/image" Target="../media/image32.png"/><Relationship Id="rId50" Type="http://schemas.microsoft.com/office/2007/relationships/hdphoto" Target="../media/hdphoto14.wdp"/><Relationship Id="rId55" Type="http://schemas.openxmlformats.org/officeDocument/2006/relationships/image" Target="../media/image37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6" Type="http://schemas.openxmlformats.org/officeDocument/2006/relationships/image" Target="../media/image10.jpeg"/><Relationship Id="rId29" Type="http://schemas.openxmlformats.org/officeDocument/2006/relationships/image" Target="../media/image19.png"/><Relationship Id="rId11" Type="http://schemas.openxmlformats.org/officeDocument/2006/relationships/image" Target="../media/image7.png"/><Relationship Id="rId24" Type="http://schemas.microsoft.com/office/2007/relationships/hdphoto" Target="../media/hdphoto7.wdp"/><Relationship Id="rId32" Type="http://schemas.openxmlformats.org/officeDocument/2006/relationships/image" Target="../media/image22.png"/><Relationship Id="rId37" Type="http://schemas.openxmlformats.org/officeDocument/2006/relationships/image" Target="../media/image25.png"/><Relationship Id="rId40" Type="http://schemas.openxmlformats.org/officeDocument/2006/relationships/image" Target="../media/image27.jpeg"/><Relationship Id="rId45" Type="http://schemas.microsoft.com/office/2007/relationships/hdphoto" Target="../media/hdphoto13.wdp"/><Relationship Id="rId53" Type="http://schemas.openxmlformats.org/officeDocument/2006/relationships/image" Target="../media/image36.png"/><Relationship Id="rId5" Type="http://schemas.openxmlformats.org/officeDocument/2006/relationships/image" Target="../media/image2.svg"/><Relationship Id="rId10" Type="http://schemas.openxmlformats.org/officeDocument/2006/relationships/image" Target="../media/image6.png"/><Relationship Id="rId19" Type="http://schemas.openxmlformats.org/officeDocument/2006/relationships/image" Target="../media/image12.jpeg"/><Relationship Id="rId31" Type="http://schemas.openxmlformats.org/officeDocument/2006/relationships/image" Target="../media/image21.png"/><Relationship Id="rId44" Type="http://schemas.openxmlformats.org/officeDocument/2006/relationships/image" Target="../media/image30.png"/><Relationship Id="rId52" Type="http://schemas.microsoft.com/office/2007/relationships/hdphoto" Target="../media/hdphoto15.wdp"/><Relationship Id="rId4" Type="http://schemas.openxmlformats.org/officeDocument/2006/relationships/image" Target="../media/image2.png"/><Relationship Id="rId9" Type="http://schemas.openxmlformats.org/officeDocument/2006/relationships/image" Target="../media/image5.jpeg"/><Relationship Id="rId14" Type="http://schemas.microsoft.com/office/2007/relationships/hdphoto" Target="../media/hdphoto4.wdp"/><Relationship Id="rId22" Type="http://schemas.openxmlformats.org/officeDocument/2006/relationships/image" Target="../media/image14.jpeg"/><Relationship Id="rId27" Type="http://schemas.openxmlformats.org/officeDocument/2006/relationships/image" Target="../media/image18.png"/><Relationship Id="rId30" Type="http://schemas.openxmlformats.org/officeDocument/2006/relationships/image" Target="../media/image20.jpeg"/><Relationship Id="rId35" Type="http://schemas.openxmlformats.org/officeDocument/2006/relationships/image" Target="../media/image24.png"/><Relationship Id="rId43" Type="http://schemas.microsoft.com/office/2007/relationships/hdphoto" Target="../media/hdphoto12.wdp"/><Relationship Id="rId48" Type="http://schemas.openxmlformats.org/officeDocument/2006/relationships/image" Target="../media/image33.png"/><Relationship Id="rId56" Type="http://schemas.openxmlformats.org/officeDocument/2006/relationships/image" Target="../media/image38.jpeg"/><Relationship Id="rId8" Type="http://schemas.microsoft.com/office/2007/relationships/hdphoto" Target="../media/hdphoto2.wdp"/><Relationship Id="rId51" Type="http://schemas.openxmlformats.org/officeDocument/2006/relationships/image" Target="../media/image35.png"/><Relationship Id="rId3" Type="http://schemas.microsoft.com/office/2007/relationships/hdphoto" Target="../media/hdphoto1.wdp"/><Relationship Id="rId12" Type="http://schemas.microsoft.com/office/2007/relationships/hdphoto" Target="../media/hdphoto3.wdp"/><Relationship Id="rId17" Type="http://schemas.openxmlformats.org/officeDocument/2006/relationships/image" Target="../media/image11.png"/><Relationship Id="rId25" Type="http://schemas.openxmlformats.org/officeDocument/2006/relationships/image" Target="../media/image16.jpeg"/><Relationship Id="rId33" Type="http://schemas.microsoft.com/office/2007/relationships/hdphoto" Target="../media/hdphoto9.wdp"/><Relationship Id="rId38" Type="http://schemas.openxmlformats.org/officeDocument/2006/relationships/image" Target="../media/image26.png"/><Relationship Id="rId46" Type="http://schemas.openxmlformats.org/officeDocument/2006/relationships/image" Target="../media/image31.png"/><Relationship Id="rId20" Type="http://schemas.openxmlformats.org/officeDocument/2006/relationships/image" Target="../media/image13.png"/><Relationship Id="rId41" Type="http://schemas.openxmlformats.org/officeDocument/2006/relationships/image" Target="../media/image28.jpeg"/><Relationship Id="rId54" Type="http://schemas.microsoft.com/office/2007/relationships/hdphoto" Target="../media/hdphoto16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gif"/><Relationship Id="rId15" Type="http://schemas.openxmlformats.org/officeDocument/2006/relationships/image" Target="../media/image9.jpeg"/><Relationship Id="rId23" Type="http://schemas.openxmlformats.org/officeDocument/2006/relationships/image" Target="../media/image15.png"/><Relationship Id="rId28" Type="http://schemas.microsoft.com/office/2007/relationships/hdphoto" Target="../media/hdphoto8.wdp"/><Relationship Id="rId36" Type="http://schemas.microsoft.com/office/2007/relationships/hdphoto" Target="../media/hdphoto10.wdp"/><Relationship Id="rId49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Mountain Cartoon"/>
          <p:cNvPicPr>
            <a:picLocks noChangeAspect="1" noChangeArrowheads="1"/>
          </p:cNvPicPr>
          <p:nvPr/>
        </p:nvPicPr>
        <p:blipFill rotWithShape="1">
          <a:blip r:embed="rId2" cstate="print">
            <a:grayscl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928"/>
                    </a14:imgEffect>
                    <a14:imgEffect>
                      <a14:saturation sat="83000"/>
                    </a14:imgEffect>
                    <a14:imgEffect>
                      <a14:brightnessContrast bright="12000" contrast="-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30" r="24986"/>
          <a:stretch/>
        </p:blipFill>
        <p:spPr bwMode="auto">
          <a:xfrm>
            <a:off x="-9366" y="2845020"/>
            <a:ext cx="632551" cy="6690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Slide Title">
            <a:extLst>
              <a:ext uri="{FF2B5EF4-FFF2-40B4-BE49-F238E27FC236}">
                <a16:creationId xmlns:a16="http://schemas.microsoft.com/office/drawing/2014/main" id="{82336B3C-0982-49C2-85B3-D4D69E4359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076" y="127200"/>
            <a:ext cx="11340000" cy="360480"/>
          </a:xfrm>
        </p:spPr>
        <p:txBody>
          <a:bodyPr>
            <a:normAutofit/>
          </a:bodyPr>
          <a:lstStyle/>
          <a:p>
            <a:r>
              <a:rPr lang="en-ZA" sz="2000" b="1" dirty="0" smtClean="0">
                <a:solidFill>
                  <a:srgbClr val="7030A0"/>
                </a:solidFill>
                <a:effectLst>
                  <a:innerShdw blurRad="114300">
                    <a:prstClr val="black"/>
                  </a:innerShdw>
                </a:effectLst>
              </a:rPr>
              <a:t>Science Spiral </a:t>
            </a:r>
            <a:r>
              <a:rPr lang="en-ZA" sz="2000" b="1" dirty="0">
                <a:solidFill>
                  <a:srgbClr val="7030A0"/>
                </a:solidFill>
                <a:effectLst>
                  <a:innerShdw blurRad="114300">
                    <a:prstClr val="black"/>
                  </a:innerShdw>
                </a:effectLst>
              </a:rPr>
              <a:t>C</a:t>
            </a:r>
            <a:r>
              <a:rPr lang="en-ZA" sz="2000" b="1" dirty="0" smtClean="0">
                <a:solidFill>
                  <a:srgbClr val="7030A0"/>
                </a:solidFill>
                <a:effectLst>
                  <a:innerShdw blurRad="114300">
                    <a:prstClr val="black"/>
                  </a:innerShdw>
                </a:effectLst>
              </a:rPr>
              <a:t>urriculum </a:t>
            </a:r>
            <a:r>
              <a:rPr lang="en-ZA" sz="2000" b="1" dirty="0">
                <a:solidFill>
                  <a:srgbClr val="7030A0"/>
                </a:solidFill>
                <a:effectLst>
                  <a:innerShdw blurRad="114300">
                    <a:prstClr val="black"/>
                  </a:innerShdw>
                </a:effectLst>
              </a:rPr>
              <a:t>Roadmap</a:t>
            </a:r>
          </a:p>
        </p:txBody>
      </p:sp>
      <p:grpSp>
        <p:nvGrpSpPr>
          <p:cNvPr id="131" name="Timeline" title="Timeline">
            <a:extLst>
              <a:ext uri="{FF2B5EF4-FFF2-40B4-BE49-F238E27FC236}">
                <a16:creationId xmlns:a16="http://schemas.microsoft.com/office/drawing/2014/main" id="{80E90EA6-F479-4B68-B9E1-1C3BA327F709}"/>
              </a:ext>
            </a:extLst>
          </p:cNvPr>
          <p:cNvGrpSpPr/>
          <p:nvPr/>
        </p:nvGrpSpPr>
        <p:grpSpPr>
          <a:xfrm>
            <a:off x="418011" y="3346265"/>
            <a:ext cx="11214665" cy="165471"/>
            <a:chOff x="418011" y="3346265"/>
            <a:chExt cx="11214665" cy="165471"/>
          </a:xfrm>
        </p:grpSpPr>
        <p:cxnSp>
          <p:nvCxnSpPr>
            <p:cNvPr id="132" name="Straight Arrow Connector 131">
              <a:extLst>
                <a:ext uri="{FF2B5EF4-FFF2-40B4-BE49-F238E27FC236}">
                  <a16:creationId xmlns:a16="http://schemas.microsoft.com/office/drawing/2014/main" id="{660CCE5D-ECB2-4A25-ABD8-9C08E3FC417B}"/>
                </a:ext>
              </a:extLst>
            </p:cNvPr>
            <p:cNvCxnSpPr>
              <a:cxnSpLocks/>
            </p:cNvCxnSpPr>
            <p:nvPr/>
          </p:nvCxnSpPr>
          <p:spPr>
            <a:xfrm>
              <a:off x="418011" y="3429000"/>
              <a:ext cx="11214665" cy="0"/>
            </a:xfrm>
            <a:prstGeom prst="straightConnector1">
              <a:avLst/>
            </a:prstGeom>
            <a:ln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:a16="http://schemas.microsoft.com/office/drawing/2014/main" id="{81BDAB50-CB43-4CDA-A153-680C3AD2A94E}"/>
                </a:ext>
              </a:extLst>
            </p:cNvPr>
            <p:cNvCxnSpPr>
              <a:cxnSpLocks/>
            </p:cNvCxnSpPr>
            <p:nvPr/>
          </p:nvCxnSpPr>
          <p:spPr>
            <a:xfrm>
              <a:off x="1067476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" name="Straight Connector 133">
              <a:extLst>
                <a:ext uri="{FF2B5EF4-FFF2-40B4-BE49-F238E27FC236}">
                  <a16:creationId xmlns:a16="http://schemas.microsoft.com/office/drawing/2014/main" id="{BC29E3BD-5A12-4FFD-B1C1-90F4794AE974}"/>
                </a:ext>
              </a:extLst>
            </p:cNvPr>
            <p:cNvCxnSpPr>
              <a:cxnSpLocks/>
            </p:cNvCxnSpPr>
            <p:nvPr/>
          </p:nvCxnSpPr>
          <p:spPr>
            <a:xfrm>
              <a:off x="1714868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>
              <a:extLst>
                <a:ext uri="{FF2B5EF4-FFF2-40B4-BE49-F238E27FC236}">
                  <a16:creationId xmlns:a16="http://schemas.microsoft.com/office/drawing/2014/main" id="{F632B552-5CE0-4F61-8227-D17EF98991EB}"/>
                </a:ext>
              </a:extLst>
            </p:cNvPr>
            <p:cNvCxnSpPr>
              <a:cxnSpLocks/>
            </p:cNvCxnSpPr>
            <p:nvPr/>
          </p:nvCxnSpPr>
          <p:spPr>
            <a:xfrm>
              <a:off x="2362260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>
              <a:extLst>
                <a:ext uri="{FF2B5EF4-FFF2-40B4-BE49-F238E27FC236}">
                  <a16:creationId xmlns:a16="http://schemas.microsoft.com/office/drawing/2014/main" id="{FCA0E0ED-2B0C-4C9D-A1D5-FDBDA765B8F9}"/>
                </a:ext>
              </a:extLst>
            </p:cNvPr>
            <p:cNvCxnSpPr>
              <a:cxnSpLocks/>
            </p:cNvCxnSpPr>
            <p:nvPr/>
          </p:nvCxnSpPr>
          <p:spPr>
            <a:xfrm>
              <a:off x="3009652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:a16="http://schemas.microsoft.com/office/drawing/2014/main" id="{C0E97CC2-3A8F-4FE7-8870-B3E9D1ECACA5}"/>
                </a:ext>
              </a:extLst>
            </p:cNvPr>
            <p:cNvCxnSpPr>
              <a:cxnSpLocks/>
            </p:cNvCxnSpPr>
            <p:nvPr/>
          </p:nvCxnSpPr>
          <p:spPr>
            <a:xfrm>
              <a:off x="3657044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>
              <a:extLst>
                <a:ext uri="{FF2B5EF4-FFF2-40B4-BE49-F238E27FC236}">
                  <a16:creationId xmlns:a16="http://schemas.microsoft.com/office/drawing/2014/main" id="{3FD91290-3B48-4FA9-B818-25FA9E03C8CA}"/>
                </a:ext>
              </a:extLst>
            </p:cNvPr>
            <p:cNvCxnSpPr>
              <a:cxnSpLocks/>
            </p:cNvCxnSpPr>
            <p:nvPr/>
          </p:nvCxnSpPr>
          <p:spPr>
            <a:xfrm>
              <a:off x="4304436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D567788E-8E0F-4D00-8FF1-4B165095861B}"/>
                </a:ext>
              </a:extLst>
            </p:cNvPr>
            <p:cNvCxnSpPr>
              <a:cxnSpLocks/>
            </p:cNvCxnSpPr>
            <p:nvPr/>
          </p:nvCxnSpPr>
          <p:spPr>
            <a:xfrm>
              <a:off x="4951828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0CDC95D9-C03C-4F5D-AFB1-D0AE81264BC4}"/>
                </a:ext>
              </a:extLst>
            </p:cNvPr>
            <p:cNvCxnSpPr>
              <a:cxnSpLocks/>
            </p:cNvCxnSpPr>
            <p:nvPr/>
          </p:nvCxnSpPr>
          <p:spPr>
            <a:xfrm>
              <a:off x="5599220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1BF3CA6B-24E1-4940-AC23-5BCBBDE1ECF2}"/>
                </a:ext>
              </a:extLst>
            </p:cNvPr>
            <p:cNvCxnSpPr>
              <a:cxnSpLocks/>
            </p:cNvCxnSpPr>
            <p:nvPr/>
          </p:nvCxnSpPr>
          <p:spPr>
            <a:xfrm>
              <a:off x="6246612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6791226E-3A19-4DA3-AB9B-3EA9BD4F99CB}"/>
                </a:ext>
              </a:extLst>
            </p:cNvPr>
            <p:cNvCxnSpPr>
              <a:cxnSpLocks/>
            </p:cNvCxnSpPr>
            <p:nvPr/>
          </p:nvCxnSpPr>
          <p:spPr>
            <a:xfrm>
              <a:off x="6894004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4ECA7BD4-0732-4C8E-9491-C3022617866F}"/>
                </a:ext>
              </a:extLst>
            </p:cNvPr>
            <p:cNvCxnSpPr>
              <a:cxnSpLocks/>
            </p:cNvCxnSpPr>
            <p:nvPr/>
          </p:nvCxnSpPr>
          <p:spPr>
            <a:xfrm>
              <a:off x="7541396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>
              <a:extLst>
                <a:ext uri="{FF2B5EF4-FFF2-40B4-BE49-F238E27FC236}">
                  <a16:creationId xmlns:a16="http://schemas.microsoft.com/office/drawing/2014/main" id="{966C6701-F2E7-4932-8C7E-DD6857011DF7}"/>
                </a:ext>
              </a:extLst>
            </p:cNvPr>
            <p:cNvCxnSpPr>
              <a:cxnSpLocks/>
            </p:cNvCxnSpPr>
            <p:nvPr/>
          </p:nvCxnSpPr>
          <p:spPr>
            <a:xfrm>
              <a:off x="8188788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>
              <a:extLst>
                <a:ext uri="{FF2B5EF4-FFF2-40B4-BE49-F238E27FC236}">
                  <a16:creationId xmlns:a16="http://schemas.microsoft.com/office/drawing/2014/main" id="{29A24C7C-DD75-4CDA-8E9E-432042F4F352}"/>
                </a:ext>
              </a:extLst>
            </p:cNvPr>
            <p:cNvCxnSpPr>
              <a:cxnSpLocks/>
            </p:cNvCxnSpPr>
            <p:nvPr/>
          </p:nvCxnSpPr>
          <p:spPr>
            <a:xfrm>
              <a:off x="8836180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>
              <a:extLst>
                <a:ext uri="{FF2B5EF4-FFF2-40B4-BE49-F238E27FC236}">
                  <a16:creationId xmlns:a16="http://schemas.microsoft.com/office/drawing/2014/main" id="{BE5916AC-0A29-43A7-B6B0-504998D9755F}"/>
                </a:ext>
              </a:extLst>
            </p:cNvPr>
            <p:cNvCxnSpPr>
              <a:cxnSpLocks/>
            </p:cNvCxnSpPr>
            <p:nvPr/>
          </p:nvCxnSpPr>
          <p:spPr>
            <a:xfrm>
              <a:off x="9483572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>
              <a:extLst>
                <a:ext uri="{FF2B5EF4-FFF2-40B4-BE49-F238E27FC236}">
                  <a16:creationId xmlns:a16="http://schemas.microsoft.com/office/drawing/2014/main" id="{7CE8999A-CE76-47FC-BF29-60696446007F}"/>
                </a:ext>
              </a:extLst>
            </p:cNvPr>
            <p:cNvCxnSpPr>
              <a:cxnSpLocks/>
            </p:cNvCxnSpPr>
            <p:nvPr/>
          </p:nvCxnSpPr>
          <p:spPr>
            <a:xfrm>
              <a:off x="10130964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173">
              <a:extLst>
                <a:ext uri="{FF2B5EF4-FFF2-40B4-BE49-F238E27FC236}">
                  <a16:creationId xmlns:a16="http://schemas.microsoft.com/office/drawing/2014/main" id="{331041EE-1B35-41D4-8FBE-39465DC15FB6}"/>
                </a:ext>
              </a:extLst>
            </p:cNvPr>
            <p:cNvCxnSpPr>
              <a:cxnSpLocks/>
            </p:cNvCxnSpPr>
            <p:nvPr/>
          </p:nvCxnSpPr>
          <p:spPr>
            <a:xfrm>
              <a:off x="10778356" y="3346265"/>
              <a:ext cx="0" cy="165471"/>
            </a:xfrm>
            <a:prstGeom prst="line">
              <a:avLst/>
            </a:prstGeom>
            <a:ln cmpd="sng">
              <a:solidFill>
                <a:schemeClr val="bg1">
                  <a:lumMod val="85000"/>
                </a:schemeClr>
              </a:solidFill>
              <a:prstDash val="sysDash"/>
              <a:headEnd type="none" w="sm" len="sm"/>
              <a:tailEnd type="none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8" name="Connector Milestone 1" title="Connecter Line">
            <a:extLst>
              <a:ext uri="{FF2B5EF4-FFF2-40B4-BE49-F238E27FC236}">
                <a16:creationId xmlns:a16="http://schemas.microsoft.com/office/drawing/2014/main" id="{33CE460B-EDDE-4B77-A80A-B18C8292C77D}"/>
              </a:ext>
            </a:extLst>
          </p:cNvPr>
          <p:cNvCxnSpPr>
            <a:cxnSpLocks/>
          </p:cNvCxnSpPr>
          <p:nvPr/>
        </p:nvCxnSpPr>
        <p:spPr>
          <a:xfrm flipH="1">
            <a:off x="6246611" y="2124255"/>
            <a:ext cx="1" cy="361944"/>
          </a:xfrm>
          <a:prstGeom prst="line">
            <a:avLst/>
          </a:prstGeom>
          <a:ln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Connector Launch" title="Connecter Line">
            <a:extLst>
              <a:ext uri="{FF2B5EF4-FFF2-40B4-BE49-F238E27FC236}">
                <a16:creationId xmlns:a16="http://schemas.microsoft.com/office/drawing/2014/main" id="{B9C1D786-BB48-4CC7-8273-A3DF0DFCB266}"/>
              </a:ext>
            </a:extLst>
          </p:cNvPr>
          <p:cNvCxnSpPr>
            <a:cxnSpLocks/>
          </p:cNvCxnSpPr>
          <p:nvPr/>
        </p:nvCxnSpPr>
        <p:spPr>
          <a:xfrm flipH="1">
            <a:off x="2582925" y="4581142"/>
            <a:ext cx="4" cy="554531"/>
          </a:xfrm>
          <a:prstGeom prst="line">
            <a:avLst/>
          </a:prstGeom>
          <a:ln>
            <a:solidFill>
              <a:schemeClr val="tx1">
                <a:lumMod val="75000"/>
                <a:lumOff val="2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513988" y="62622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78414" y="2569261"/>
            <a:ext cx="11893858" cy="1719478"/>
            <a:chOff x="259036" y="1637504"/>
            <a:chExt cx="11537281" cy="3408600"/>
          </a:xfrm>
        </p:grpSpPr>
        <p:sp>
          <p:nvSpPr>
            <p:cNvPr id="101" name="Arrow: U-Turn Milestone 6b" title="Timeline Arrow">
              <a:extLst>
                <a:ext uri="{FF2B5EF4-FFF2-40B4-BE49-F238E27FC236}">
                  <a16:creationId xmlns:a16="http://schemas.microsoft.com/office/drawing/2014/main" id="{8FAD98CD-7A29-4212-8CE4-048668E399DA}"/>
                </a:ext>
              </a:extLst>
            </p:cNvPr>
            <p:cNvSpPr/>
            <p:nvPr/>
          </p:nvSpPr>
          <p:spPr>
            <a:xfrm>
              <a:off x="8209617" y="2093558"/>
              <a:ext cx="2949273" cy="1331870"/>
            </a:xfrm>
            <a:prstGeom prst="uturnArrow">
              <a:avLst>
                <a:gd name="adj1" fmla="val 33407"/>
                <a:gd name="adj2" fmla="val 16334"/>
                <a:gd name="adj3" fmla="val 20252"/>
                <a:gd name="adj4" fmla="val 52602"/>
                <a:gd name="adj5" fmla="val 9966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2" name="Arrow: U-Turn Milestone 6a" title="Timeline Arrow">
              <a:extLst>
                <a:ext uri="{FF2B5EF4-FFF2-40B4-BE49-F238E27FC236}">
                  <a16:creationId xmlns:a16="http://schemas.microsoft.com/office/drawing/2014/main" id="{F0525C47-CDE0-4E1B-AEF8-B7FC39073B28}"/>
                </a:ext>
              </a:extLst>
            </p:cNvPr>
            <p:cNvSpPr/>
            <p:nvPr/>
          </p:nvSpPr>
          <p:spPr>
            <a:xfrm>
              <a:off x="8426301" y="2398298"/>
              <a:ext cx="2580852" cy="1031607"/>
            </a:xfrm>
            <a:prstGeom prst="uturnArrow">
              <a:avLst>
                <a:gd name="adj1" fmla="val 37244"/>
                <a:gd name="adj2" fmla="val 25000"/>
                <a:gd name="adj3" fmla="val 20252"/>
                <a:gd name="adj4" fmla="val 52602"/>
                <a:gd name="adj5" fmla="val 100000"/>
              </a:avLst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0" name="Arrow: U-Turn Milestone 6b" title="Timeline Arrow">
              <a:extLst>
                <a:ext uri="{FF2B5EF4-FFF2-40B4-BE49-F238E27FC236}">
                  <a16:creationId xmlns:a16="http://schemas.microsoft.com/office/drawing/2014/main" id="{8FAD98CD-7A29-4212-8CE4-048668E399DA}"/>
                </a:ext>
              </a:extLst>
            </p:cNvPr>
            <p:cNvSpPr/>
            <p:nvPr/>
          </p:nvSpPr>
          <p:spPr>
            <a:xfrm>
              <a:off x="3251277" y="2018202"/>
              <a:ext cx="2740257" cy="1328064"/>
            </a:xfrm>
            <a:prstGeom prst="uturnArrow">
              <a:avLst>
                <a:gd name="adj1" fmla="val 33407"/>
                <a:gd name="adj2" fmla="val 16334"/>
                <a:gd name="adj3" fmla="val 20252"/>
                <a:gd name="adj4" fmla="val 52602"/>
                <a:gd name="adj5" fmla="val 99669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28" name="Arrow: U-Turn Milestone 6b" title="Timeline Arrow">
              <a:extLst>
                <a:ext uri="{FF2B5EF4-FFF2-40B4-BE49-F238E27FC236}">
                  <a16:creationId xmlns:a16="http://schemas.microsoft.com/office/drawing/2014/main" id="{8FAD98CD-7A29-4212-8CE4-048668E399DA}"/>
                </a:ext>
              </a:extLst>
            </p:cNvPr>
            <p:cNvSpPr/>
            <p:nvPr/>
          </p:nvSpPr>
          <p:spPr>
            <a:xfrm rot="10800000" flipH="1">
              <a:off x="8689676" y="3556685"/>
              <a:ext cx="2860332" cy="1489419"/>
            </a:xfrm>
            <a:prstGeom prst="uturnArrow">
              <a:avLst>
                <a:gd name="adj1" fmla="val 33407"/>
                <a:gd name="adj2" fmla="val 17985"/>
                <a:gd name="adj3" fmla="val 20950"/>
                <a:gd name="adj4" fmla="val 52602"/>
                <a:gd name="adj5" fmla="val 10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29" name="Arrow: U-Turn Milestone 6a" title="Timeline Arrow">
              <a:extLst>
                <a:ext uri="{FF2B5EF4-FFF2-40B4-BE49-F238E27FC236}">
                  <a16:creationId xmlns:a16="http://schemas.microsoft.com/office/drawing/2014/main" id="{F0525C47-CDE0-4E1B-AEF8-B7FC39073B28}"/>
                </a:ext>
              </a:extLst>
            </p:cNvPr>
            <p:cNvSpPr/>
            <p:nvPr/>
          </p:nvSpPr>
          <p:spPr>
            <a:xfrm rot="10800000" flipH="1">
              <a:off x="8874732" y="3507631"/>
              <a:ext cx="2509584" cy="1105510"/>
            </a:xfrm>
            <a:prstGeom prst="uturnArrow">
              <a:avLst>
                <a:gd name="adj1" fmla="val 37244"/>
                <a:gd name="adj2" fmla="val 25000"/>
                <a:gd name="adj3" fmla="val 20252"/>
                <a:gd name="adj4" fmla="val 52602"/>
                <a:gd name="adj5" fmla="val 9683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6" name="Arrow: U-Turn Milestone 6b" title="Timeline Arrow">
              <a:extLst>
                <a:ext uri="{FF2B5EF4-FFF2-40B4-BE49-F238E27FC236}">
                  <a16:creationId xmlns:a16="http://schemas.microsoft.com/office/drawing/2014/main" id="{8FAD98CD-7A29-4212-8CE4-048668E399DA}"/>
                </a:ext>
              </a:extLst>
            </p:cNvPr>
            <p:cNvSpPr/>
            <p:nvPr/>
          </p:nvSpPr>
          <p:spPr>
            <a:xfrm rot="10800000" flipH="1">
              <a:off x="3636667" y="3438208"/>
              <a:ext cx="2739404" cy="1489421"/>
            </a:xfrm>
            <a:prstGeom prst="uturnArrow">
              <a:avLst>
                <a:gd name="adj1" fmla="val 33407"/>
                <a:gd name="adj2" fmla="val 18566"/>
                <a:gd name="adj3" fmla="val 20950"/>
                <a:gd name="adj4" fmla="val 52602"/>
                <a:gd name="adj5" fmla="val 10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5" name="Arrow: U-Turn Milestone 6a" title="Timeline Arrow">
              <a:extLst>
                <a:ext uri="{FF2B5EF4-FFF2-40B4-BE49-F238E27FC236}">
                  <a16:creationId xmlns:a16="http://schemas.microsoft.com/office/drawing/2014/main" id="{F0525C47-CDE0-4E1B-AEF8-B7FC39073B28}"/>
                </a:ext>
              </a:extLst>
            </p:cNvPr>
            <p:cNvSpPr/>
            <p:nvPr/>
          </p:nvSpPr>
          <p:spPr>
            <a:xfrm rot="10800000" flipH="1">
              <a:off x="3845018" y="3437978"/>
              <a:ext cx="2335505" cy="1105510"/>
            </a:xfrm>
            <a:prstGeom prst="uturnArrow">
              <a:avLst>
                <a:gd name="adj1" fmla="val 37244"/>
                <a:gd name="adj2" fmla="val 25000"/>
                <a:gd name="adj3" fmla="val 20252"/>
                <a:gd name="adj4" fmla="val 52602"/>
                <a:gd name="adj5" fmla="val 9683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grpSp>
          <p:nvGrpSpPr>
            <p:cNvPr id="3" name="Milestone Graphic" title="Milestone Graphic">
              <a:extLst>
                <a:ext uri="{FF2B5EF4-FFF2-40B4-BE49-F238E27FC236}">
                  <a16:creationId xmlns:a16="http://schemas.microsoft.com/office/drawing/2014/main" id="{26620272-83B2-4343-A993-207B3866032F}"/>
                </a:ext>
              </a:extLst>
            </p:cNvPr>
            <p:cNvGrpSpPr/>
            <p:nvPr/>
          </p:nvGrpSpPr>
          <p:grpSpPr>
            <a:xfrm>
              <a:off x="10987462" y="1637504"/>
              <a:ext cx="808855" cy="1216009"/>
              <a:chOff x="4564214" y="3801887"/>
              <a:chExt cx="464817" cy="745872"/>
            </a:xfrm>
          </p:grpSpPr>
          <p:sp>
            <p:nvSpPr>
              <p:cNvPr id="232" name="Oval 231" title="Circle Background">
                <a:extLst>
                  <a:ext uri="{FF2B5EF4-FFF2-40B4-BE49-F238E27FC236}">
                    <a16:creationId xmlns:a16="http://schemas.microsoft.com/office/drawing/2014/main" id="{A7810D83-8D40-4F8E-873F-738446B74114}"/>
                  </a:ext>
                </a:extLst>
              </p:cNvPr>
              <p:cNvSpPr/>
              <p:nvPr/>
            </p:nvSpPr>
            <p:spPr>
              <a:xfrm>
                <a:off x="4564214" y="3801887"/>
                <a:ext cx="464817" cy="745872"/>
              </a:xfrm>
              <a:prstGeom prst="ellipse">
                <a:avLst/>
              </a:prstGeom>
              <a:solidFill>
                <a:schemeClr val="tx1">
                  <a:alpha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ZA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rebuchet MS" panose="020B0603020202020204"/>
                  <a:ea typeface="+mn-ea"/>
                  <a:cs typeface="+mn-cs"/>
                </a:endParaRPr>
              </a:p>
            </p:txBody>
          </p:sp>
          <p:pic>
            <p:nvPicPr>
              <p:cNvPr id="234" name="Graphic 233" title="Milestone Icon">
                <a:extLst>
                  <a:ext uri="{FF2B5EF4-FFF2-40B4-BE49-F238E27FC236}">
                    <a16:creationId xmlns:a16="http://schemas.microsoft.com/office/drawing/2014/main" id="{B2D5DEBF-9EF4-4878-B668-9BA022CC98C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xmlns="" r:embed="rId5"/>
                  </a:ext>
                </a:extLst>
              </a:blip>
              <a:stretch>
                <a:fillRect/>
              </a:stretch>
            </p:blipFill>
            <p:spPr>
              <a:xfrm>
                <a:off x="4715117" y="4035399"/>
                <a:ext cx="235505" cy="315487"/>
              </a:xfrm>
              <a:prstGeom prst="rect">
                <a:avLst/>
              </a:prstGeom>
            </p:spPr>
          </p:pic>
        </p:grpSp>
        <p:sp>
          <p:nvSpPr>
            <p:cNvPr id="109" name="Arrow: U-Turn Milestone 6a" title="Timeline Arrow">
              <a:extLst>
                <a:ext uri="{FF2B5EF4-FFF2-40B4-BE49-F238E27FC236}">
                  <a16:creationId xmlns:a16="http://schemas.microsoft.com/office/drawing/2014/main" id="{F0525C47-CDE0-4E1B-AEF8-B7FC39073B28}"/>
                </a:ext>
              </a:extLst>
            </p:cNvPr>
            <p:cNvSpPr/>
            <p:nvPr/>
          </p:nvSpPr>
          <p:spPr>
            <a:xfrm>
              <a:off x="3428730" y="2337709"/>
              <a:ext cx="2390840" cy="1031607"/>
            </a:xfrm>
            <a:prstGeom prst="uturnArrow">
              <a:avLst>
                <a:gd name="adj1" fmla="val 37244"/>
                <a:gd name="adj2" fmla="val 25000"/>
                <a:gd name="adj3" fmla="val 20252"/>
                <a:gd name="adj4" fmla="val 52602"/>
                <a:gd name="adj5" fmla="val 100000"/>
              </a:avLst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2" name="Arrow: U-Turn Milestone 6b" title="Timeline Arrow">
              <a:extLst>
                <a:ext uri="{FF2B5EF4-FFF2-40B4-BE49-F238E27FC236}">
                  <a16:creationId xmlns:a16="http://schemas.microsoft.com/office/drawing/2014/main" id="{8FAD98CD-7A29-4212-8CE4-048668E399DA}"/>
                </a:ext>
              </a:extLst>
            </p:cNvPr>
            <p:cNvSpPr/>
            <p:nvPr/>
          </p:nvSpPr>
          <p:spPr>
            <a:xfrm>
              <a:off x="862542" y="1936006"/>
              <a:ext cx="3211001" cy="1489421"/>
            </a:xfrm>
            <a:prstGeom prst="uturnArrow">
              <a:avLst>
                <a:gd name="adj1" fmla="val 33407"/>
                <a:gd name="adj2" fmla="val 18566"/>
                <a:gd name="adj3" fmla="val 20950"/>
                <a:gd name="adj4" fmla="val 52602"/>
                <a:gd name="adj5" fmla="val 10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90" name="Arrow: U-Turn Milestone 6a" title="Timeline Arrow">
              <a:extLst>
                <a:ext uri="{FF2B5EF4-FFF2-40B4-BE49-F238E27FC236}">
                  <a16:creationId xmlns:a16="http://schemas.microsoft.com/office/drawing/2014/main" id="{F0525C47-CDE0-4E1B-AEF8-B7FC39073B28}"/>
                </a:ext>
              </a:extLst>
            </p:cNvPr>
            <p:cNvSpPr/>
            <p:nvPr/>
          </p:nvSpPr>
          <p:spPr>
            <a:xfrm>
              <a:off x="1017384" y="2347851"/>
              <a:ext cx="2871348" cy="1073583"/>
            </a:xfrm>
            <a:prstGeom prst="uturnArrow">
              <a:avLst>
                <a:gd name="adj1" fmla="val 37244"/>
                <a:gd name="adj2" fmla="val 25000"/>
                <a:gd name="adj3" fmla="val 20252"/>
                <a:gd name="adj4" fmla="val 52602"/>
                <a:gd name="adj5" fmla="val 9683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7" name="Arrow: U-Turn Milestone 6a" title="Timeline Arrow">
              <a:extLst>
                <a:ext uri="{FF2B5EF4-FFF2-40B4-BE49-F238E27FC236}">
                  <a16:creationId xmlns:a16="http://schemas.microsoft.com/office/drawing/2014/main" id="{F0525C47-CDE0-4E1B-AEF8-B7FC39073B28}"/>
                </a:ext>
              </a:extLst>
            </p:cNvPr>
            <p:cNvSpPr/>
            <p:nvPr/>
          </p:nvSpPr>
          <p:spPr>
            <a:xfrm rot="10800000" flipH="1">
              <a:off x="598153" y="3445409"/>
              <a:ext cx="2911286" cy="1041725"/>
            </a:xfrm>
            <a:prstGeom prst="uturnArrow">
              <a:avLst>
                <a:gd name="adj1" fmla="val 44548"/>
                <a:gd name="adj2" fmla="val 25000"/>
                <a:gd name="adj3" fmla="val 20252"/>
                <a:gd name="adj4" fmla="val 54428"/>
                <a:gd name="adj5" fmla="val 10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8" name="Arrow: U-Turn Milestone 6b" title="Timeline Arrow">
              <a:extLst>
                <a:ext uri="{FF2B5EF4-FFF2-40B4-BE49-F238E27FC236}">
                  <a16:creationId xmlns:a16="http://schemas.microsoft.com/office/drawing/2014/main" id="{8FAD98CD-7A29-4212-8CE4-048668E399DA}"/>
                </a:ext>
              </a:extLst>
            </p:cNvPr>
            <p:cNvSpPr/>
            <p:nvPr/>
          </p:nvSpPr>
          <p:spPr>
            <a:xfrm>
              <a:off x="5950920" y="1842793"/>
              <a:ext cx="3111211" cy="1489421"/>
            </a:xfrm>
            <a:prstGeom prst="uturnArrow">
              <a:avLst>
                <a:gd name="adj1" fmla="val 33407"/>
                <a:gd name="adj2" fmla="val 18566"/>
                <a:gd name="adj3" fmla="val 20950"/>
                <a:gd name="adj4" fmla="val 52602"/>
                <a:gd name="adj5" fmla="val 10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19" name="Arrow: U-Turn Milestone 6a" title="Timeline Arrow">
              <a:extLst>
                <a:ext uri="{FF2B5EF4-FFF2-40B4-BE49-F238E27FC236}">
                  <a16:creationId xmlns:a16="http://schemas.microsoft.com/office/drawing/2014/main" id="{F0525C47-CDE0-4E1B-AEF8-B7FC39073B28}"/>
                </a:ext>
              </a:extLst>
            </p:cNvPr>
            <p:cNvSpPr/>
            <p:nvPr/>
          </p:nvSpPr>
          <p:spPr>
            <a:xfrm>
              <a:off x="6135124" y="2241390"/>
              <a:ext cx="2739608" cy="1073582"/>
            </a:xfrm>
            <a:prstGeom prst="uturnArrow">
              <a:avLst>
                <a:gd name="adj1" fmla="val 37244"/>
                <a:gd name="adj2" fmla="val 25000"/>
                <a:gd name="adj3" fmla="val 20252"/>
                <a:gd name="adj4" fmla="val 52602"/>
                <a:gd name="adj5" fmla="val 96832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22" name="Arrow: U-Turn Milestone 6b" title="Timeline Arrow">
              <a:extLst>
                <a:ext uri="{FF2B5EF4-FFF2-40B4-BE49-F238E27FC236}">
                  <a16:creationId xmlns:a16="http://schemas.microsoft.com/office/drawing/2014/main" id="{8FAD98CD-7A29-4212-8CE4-048668E399DA}"/>
                </a:ext>
              </a:extLst>
            </p:cNvPr>
            <p:cNvSpPr/>
            <p:nvPr/>
          </p:nvSpPr>
          <p:spPr>
            <a:xfrm rot="10800000" flipH="1">
              <a:off x="5544734" y="3446231"/>
              <a:ext cx="3144942" cy="1500162"/>
            </a:xfrm>
            <a:prstGeom prst="uturnArrow">
              <a:avLst>
                <a:gd name="adj1" fmla="val 30769"/>
                <a:gd name="adj2" fmla="val 16334"/>
                <a:gd name="adj3" fmla="val 17720"/>
                <a:gd name="adj4" fmla="val 52602"/>
                <a:gd name="adj5" fmla="val 98101"/>
              </a:avLst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23" name="Arrow: U-Turn Milestone 6a" title="Timeline Arrow">
              <a:extLst>
                <a:ext uri="{FF2B5EF4-FFF2-40B4-BE49-F238E27FC236}">
                  <a16:creationId xmlns:a16="http://schemas.microsoft.com/office/drawing/2014/main" id="{F0525C47-CDE0-4E1B-AEF8-B7FC39073B28}"/>
                </a:ext>
              </a:extLst>
            </p:cNvPr>
            <p:cNvSpPr/>
            <p:nvPr/>
          </p:nvSpPr>
          <p:spPr>
            <a:xfrm rot="10800000" flipH="1">
              <a:off x="5761182" y="3445407"/>
              <a:ext cx="2732946" cy="1138785"/>
            </a:xfrm>
            <a:prstGeom prst="uturnArrow">
              <a:avLst>
                <a:gd name="adj1" fmla="val 37244"/>
                <a:gd name="adj2" fmla="val 25000"/>
                <a:gd name="adj3" fmla="val 36781"/>
                <a:gd name="adj4" fmla="val 52602"/>
                <a:gd name="adj5" fmla="val 98163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38" name="Dodecagon 137"/>
            <p:cNvSpPr/>
            <p:nvPr/>
          </p:nvSpPr>
          <p:spPr>
            <a:xfrm>
              <a:off x="8036537" y="3073647"/>
              <a:ext cx="1300903" cy="629472"/>
            </a:xfrm>
            <a:prstGeom prst="dodecagon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rebuchet MS" panose="020B0603020202020204"/>
                  <a:ea typeface="+mn-ea"/>
                  <a:cs typeface="+mn-cs"/>
                </a:rPr>
                <a:t>Y10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40" name="Dodecagon 139"/>
            <p:cNvSpPr/>
            <p:nvPr/>
          </p:nvSpPr>
          <p:spPr>
            <a:xfrm>
              <a:off x="5404903" y="2994376"/>
              <a:ext cx="1284069" cy="708740"/>
            </a:xfrm>
            <a:prstGeom prst="dodecagon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rebuchet MS" panose="020B0603020202020204"/>
                  <a:ea typeface="+mn-ea"/>
                  <a:cs typeface="+mn-cs"/>
                </a:rPr>
                <a:t>Y9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41" name="Dodecagon 140"/>
            <p:cNvSpPr/>
            <p:nvPr/>
          </p:nvSpPr>
          <p:spPr>
            <a:xfrm>
              <a:off x="10482288" y="3101116"/>
              <a:ext cx="1260915" cy="613153"/>
            </a:xfrm>
            <a:prstGeom prst="dodecagon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rebuchet MS" panose="020B0603020202020204"/>
                  <a:ea typeface="+mn-ea"/>
                  <a:cs typeface="+mn-cs"/>
                </a:rPr>
                <a:t>Y11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869857" y="3962488"/>
              <a:ext cx="738200" cy="5762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/>
                  <a:ea typeface="+mn-ea"/>
                  <a:cs typeface="+mn-cs"/>
                </a:rPr>
                <a:t>Biology</a:t>
              </a: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935424" y="1839432"/>
              <a:ext cx="723815" cy="5762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/>
                  <a:ea typeface="+mn-ea"/>
                  <a:cs typeface="+mn-cs"/>
                </a:rPr>
                <a:t>Physics</a:t>
              </a: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869857" y="2270230"/>
              <a:ext cx="960811" cy="5762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/>
                  <a:ea typeface="+mn-ea"/>
                  <a:cs typeface="+mn-cs"/>
                </a:rPr>
                <a:t>Chemistry</a:t>
              </a: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0" name="Arrow: U-Turn Milestone 6b" title="Timeline Arrow">
              <a:extLst>
                <a:ext uri="{FF2B5EF4-FFF2-40B4-BE49-F238E27FC236}">
                  <a16:creationId xmlns:a16="http://schemas.microsoft.com/office/drawing/2014/main" id="{8FAD98CD-7A29-4212-8CE4-048668E399DA}"/>
                </a:ext>
              </a:extLst>
            </p:cNvPr>
            <p:cNvSpPr/>
            <p:nvPr/>
          </p:nvSpPr>
          <p:spPr>
            <a:xfrm rot="10800000" flipH="1">
              <a:off x="445490" y="3457120"/>
              <a:ext cx="3204703" cy="1459199"/>
            </a:xfrm>
            <a:prstGeom prst="uturnArrow">
              <a:avLst>
                <a:gd name="adj1" fmla="val 30769"/>
                <a:gd name="adj2" fmla="val 16334"/>
                <a:gd name="adj3" fmla="val 17720"/>
                <a:gd name="adj4" fmla="val 52602"/>
                <a:gd name="adj5" fmla="val 98101"/>
              </a:avLst>
            </a:prstGeom>
            <a:solidFill>
              <a:srgbClr val="FFFF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43" name="Dodecagon 142"/>
            <p:cNvSpPr/>
            <p:nvPr/>
          </p:nvSpPr>
          <p:spPr>
            <a:xfrm>
              <a:off x="259036" y="2838440"/>
              <a:ext cx="1307607" cy="678973"/>
            </a:xfrm>
            <a:prstGeom prst="dodecagon">
              <a:avLst/>
            </a:prstGeom>
            <a:solidFill>
              <a:schemeClr val="dk1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20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rebuchet MS" panose="020B0603020202020204"/>
                  <a:ea typeface="+mn-ea"/>
                  <a:cs typeface="+mn-cs"/>
                </a:rPr>
                <a:t>Y7</a:t>
              </a:r>
              <a:endPara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310578" y="4408885"/>
              <a:ext cx="191565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/>
                  <a:ea typeface="+mn-ea"/>
                  <a:cs typeface="+mn-cs"/>
                </a:rPr>
                <a:t>Working Scientifically</a:t>
              </a: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6383028" y="4456103"/>
              <a:ext cx="191565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/>
                  <a:ea typeface="+mn-ea"/>
                  <a:cs typeface="+mn-cs"/>
                </a:rPr>
                <a:t>Working Scientifically</a:t>
              </a: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4" name="TextBox 103"/>
            <p:cNvSpPr txBox="1"/>
            <p:nvPr/>
          </p:nvSpPr>
          <p:spPr>
            <a:xfrm>
              <a:off x="7101617" y="4097806"/>
              <a:ext cx="738200" cy="5762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/>
                  <a:ea typeface="+mn-ea"/>
                  <a:cs typeface="+mn-cs"/>
                </a:rPr>
                <a:t>Biology</a:t>
              </a: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7184856" y="1761477"/>
              <a:ext cx="723815" cy="5762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/>
                  <a:ea typeface="+mn-ea"/>
                  <a:cs typeface="+mn-cs"/>
                </a:rPr>
                <a:t>Physics</a:t>
              </a: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7011851" y="2165903"/>
              <a:ext cx="960811" cy="5762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 panose="020B0603020202020204"/>
                  <a:ea typeface="+mn-ea"/>
                  <a:cs typeface="+mn-cs"/>
                </a:rPr>
                <a:t>Chemistry</a:t>
              </a:r>
              <a:endPara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rebuchet MS" panose="020B0603020202020204"/>
                <a:ea typeface="+mn-ea"/>
                <a:cs typeface="+mn-cs"/>
              </a:endParaRPr>
            </a:p>
          </p:txBody>
        </p:sp>
      </p:grpSp>
      <p:sp>
        <p:nvSpPr>
          <p:cNvPr id="139" name="Dodecagon 138"/>
          <p:cNvSpPr/>
          <p:nvPr/>
        </p:nvSpPr>
        <p:spPr>
          <a:xfrm>
            <a:off x="3070217" y="3315360"/>
            <a:ext cx="1303818" cy="363118"/>
          </a:xfrm>
          <a:prstGeom prst="dodecagon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rebuchet MS" panose="020B0603020202020204"/>
                <a:ea typeface="+mn-ea"/>
                <a:cs typeface="+mn-cs"/>
              </a:rPr>
              <a:t>Y8</a:t>
            </a: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rebuchet MS" panose="020B0603020202020204"/>
              <a:ea typeface="+mn-ea"/>
              <a:cs typeface="+mn-cs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2828218" y="5392064"/>
            <a:ext cx="1132395" cy="1268716"/>
            <a:chOff x="6863941" y="2837414"/>
            <a:chExt cx="1205779" cy="1383212"/>
          </a:xfrm>
        </p:grpSpPr>
        <p:pic>
          <p:nvPicPr>
            <p:cNvPr id="66" name="Picture 28" descr="Garbage: Left, Recycling: Right: The Food Chain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6343" y="2837414"/>
              <a:ext cx="1095743" cy="9215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7" name="Rectangle 66"/>
            <p:cNvSpPr/>
            <p:nvPr/>
          </p:nvSpPr>
          <p:spPr>
            <a:xfrm>
              <a:off x="6863941" y="3758961"/>
              <a:ext cx="1205779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Food chain &amp;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biodiversity</a:t>
              </a:r>
              <a:endParaRPr kumimoji="0" lang="en-US" sz="1200" b="1" i="0" u="none" strike="noStrike" kern="1200" cap="none" spc="0" normalizeH="0" baseline="0" noProof="0" dirty="0">
                <a:ln w="12700">
                  <a:solidFill>
                    <a:srgbClr val="A7EA52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A7EA52"/>
                  </a:fgClr>
                  <a:bgClr>
                    <a:srgbClr val="A7EA52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A7EA52">
                      <a:lumMod val="50000"/>
                    </a:srgbClr>
                  </a:inn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160677" y="1173339"/>
            <a:ext cx="1180131" cy="1376994"/>
            <a:chOff x="9305168" y="1182073"/>
            <a:chExt cx="1850398" cy="1579071"/>
          </a:xfrm>
        </p:grpSpPr>
        <p:pic>
          <p:nvPicPr>
            <p:cNvPr id="69" name="Picture 20" descr="Free No Money Clipart - Photosynthesis Clipart - Free Transparent ...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2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402" r="18042"/>
            <a:stretch/>
          </p:blipFill>
          <p:spPr bwMode="auto">
            <a:xfrm>
              <a:off x="9707245" y="1182073"/>
              <a:ext cx="1046244" cy="11601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0" name="Rectangle 69"/>
            <p:cNvSpPr/>
            <p:nvPr/>
          </p:nvSpPr>
          <p:spPr>
            <a:xfrm>
              <a:off x="9305168" y="2267023"/>
              <a:ext cx="1850398" cy="49412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Plants &amp;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photosynthesis</a:t>
              </a:r>
              <a:endParaRPr kumimoji="0" lang="en-US" sz="1100" b="1" i="0" u="none" strike="noStrike" kern="1200" cap="none" spc="0" normalizeH="0" baseline="0" noProof="0" dirty="0">
                <a:ln w="12700">
                  <a:solidFill>
                    <a:srgbClr val="A7EA52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A7EA52"/>
                  </a:fgClr>
                  <a:bgClr>
                    <a:srgbClr val="A7EA52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A7EA52">
                      <a:lumMod val="50000"/>
                    </a:srgbClr>
                  </a:inn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71" name="Group 70"/>
          <p:cNvGrpSpPr/>
          <p:nvPr/>
        </p:nvGrpSpPr>
        <p:grpSpPr>
          <a:xfrm>
            <a:off x="8408724" y="255783"/>
            <a:ext cx="1328189" cy="1100170"/>
            <a:chOff x="9419406" y="3265182"/>
            <a:chExt cx="1293209" cy="1127533"/>
          </a:xfrm>
        </p:grpSpPr>
        <p:pic>
          <p:nvPicPr>
            <p:cNvPr id="72" name="Picture 8" descr="Life cycle of apple tree stock vector. Illustration of drawing ...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37"/>
            <a:stretch/>
          </p:blipFill>
          <p:spPr bwMode="auto">
            <a:xfrm>
              <a:off x="9570403" y="3265182"/>
              <a:ext cx="782228" cy="7752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3" name="Rectangle 72"/>
            <p:cNvSpPr/>
            <p:nvPr/>
          </p:nvSpPr>
          <p:spPr>
            <a:xfrm>
              <a:off x="9419406" y="3982654"/>
              <a:ext cx="1293209" cy="41006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Plant reproduction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&amp; respiration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5484274" y="5609926"/>
            <a:ext cx="1137646" cy="1173004"/>
            <a:chOff x="6583315" y="4366957"/>
            <a:chExt cx="1207382" cy="1279633"/>
          </a:xfrm>
        </p:grpSpPr>
        <p:pic>
          <p:nvPicPr>
            <p:cNvPr id="75" name="Picture 10" descr="Animal Adaptation Clipart Transparent , Free Transparent Clipart ...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2465" y="4366957"/>
              <a:ext cx="1029083" cy="8587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6" name="Rectangle 75"/>
            <p:cNvSpPr/>
            <p:nvPr/>
          </p:nvSpPr>
          <p:spPr>
            <a:xfrm>
              <a:off x="6583315" y="5184925"/>
              <a:ext cx="1207382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Competition &amp;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adaptation</a:t>
              </a: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10753277" y="213846"/>
            <a:ext cx="1218995" cy="1015831"/>
            <a:chOff x="7874577" y="5695248"/>
            <a:chExt cx="1218995" cy="1015831"/>
          </a:xfrm>
        </p:grpSpPr>
        <p:pic>
          <p:nvPicPr>
            <p:cNvPr id="78" name="Picture 12" descr="Paper recycling Recycling symbol , Printable Recycle Logo, recycle ...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brightnessContrast bright="3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503" t="6045" r="10375"/>
            <a:stretch/>
          </p:blipFill>
          <p:spPr bwMode="auto">
            <a:xfrm>
              <a:off x="8158971" y="5695248"/>
              <a:ext cx="566224" cy="5541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9" name="Rectangle 78"/>
            <p:cNvSpPr/>
            <p:nvPr/>
          </p:nvSpPr>
          <p:spPr>
            <a:xfrm>
              <a:off x="7874577" y="6249414"/>
              <a:ext cx="1218995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Waste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management</a:t>
              </a: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10751392" y="1331058"/>
            <a:ext cx="1423900" cy="1111189"/>
            <a:chOff x="9753377" y="5392345"/>
            <a:chExt cx="1423900" cy="1154462"/>
          </a:xfrm>
        </p:grpSpPr>
        <p:sp>
          <p:nvSpPr>
            <p:cNvPr id="81" name="Rectangle 80"/>
            <p:cNvSpPr/>
            <p:nvPr/>
          </p:nvSpPr>
          <p:spPr>
            <a:xfrm>
              <a:off x="9753377" y="6120918"/>
              <a:ext cx="1423900" cy="42588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Human interaction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&amp; global warming</a:t>
              </a:r>
            </a:p>
          </p:txBody>
        </p:sp>
        <p:pic>
          <p:nvPicPr>
            <p:cNvPr id="82" name="Picture 14" descr="Global Warming Natural Environment Computer Icons Climate Change ...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saturation sat="151000"/>
                      </a14:imgEffect>
                      <a14:imgEffect>
                        <a14:brightnessContrast brigh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925" t="3352" r="14918" b="3630"/>
            <a:stretch/>
          </p:blipFill>
          <p:spPr bwMode="auto">
            <a:xfrm>
              <a:off x="10048780" y="5392345"/>
              <a:ext cx="775622" cy="727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3" name="Group 82"/>
          <p:cNvGrpSpPr/>
          <p:nvPr/>
        </p:nvGrpSpPr>
        <p:grpSpPr>
          <a:xfrm>
            <a:off x="1237116" y="4714636"/>
            <a:ext cx="1515680" cy="787005"/>
            <a:chOff x="638570" y="3728379"/>
            <a:chExt cx="1640194" cy="745208"/>
          </a:xfrm>
        </p:grpSpPr>
        <p:pic>
          <p:nvPicPr>
            <p:cNvPr id="84" name="Picture 2" descr="Black silhouette of scientific symbols chemistry Vector Image"/>
            <p:cNvPicPr>
              <a:picLocks noChangeAspect="1" noChangeArrowheads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570" t="2966" r="54360" b="89761"/>
            <a:stretch/>
          </p:blipFill>
          <p:spPr bwMode="auto">
            <a:xfrm>
              <a:off x="774564" y="3728379"/>
              <a:ext cx="1328673" cy="5472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5" name="Rectangle 84"/>
            <p:cNvSpPr/>
            <p:nvPr/>
          </p:nvSpPr>
          <p:spPr>
            <a:xfrm>
              <a:off x="638570" y="4196588"/>
              <a:ext cx="1640194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Cells &amp; </a:t>
              </a:r>
              <a:r>
                <a:rPr kumimoji="0" lang="en-US" sz="1200" b="1" i="0" u="none" strike="noStrike" kern="1200" cap="none" spc="0" normalizeH="0" baseline="0" noProof="0" dirty="0" err="1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organisation</a:t>
              </a:r>
              <a:endParaRPr kumimoji="0" lang="en-US" sz="1200" b="1" i="0" u="none" strike="noStrike" kern="1200" cap="none" spc="0" normalizeH="0" baseline="0" noProof="0" dirty="0" smtClean="0">
                <a:ln w="12700">
                  <a:solidFill>
                    <a:srgbClr val="A7EA52">
                      <a:lumMod val="50000"/>
                    </a:srgbClr>
                  </a:solidFill>
                  <a:prstDash val="solid"/>
                </a:ln>
                <a:pattFill prst="narHorz">
                  <a:fgClr>
                    <a:srgbClr val="A7EA52"/>
                  </a:fgClr>
                  <a:bgClr>
                    <a:srgbClr val="A7EA52">
                      <a:lumMod val="40000"/>
                      <a:lumOff val="60000"/>
                    </a:srgbClr>
                  </a:bgClr>
                </a:pattFill>
                <a:effectLst>
                  <a:innerShdw blurRad="177800">
                    <a:srgbClr val="A7EA52">
                      <a:lumMod val="50000"/>
                    </a:srgbClr>
                  </a:inn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9550231" y="2014255"/>
            <a:ext cx="1319593" cy="820785"/>
            <a:chOff x="405439" y="5735580"/>
            <a:chExt cx="2378444" cy="1021636"/>
          </a:xfrm>
        </p:grpSpPr>
        <p:pic>
          <p:nvPicPr>
            <p:cNvPr id="87" name="Picture 16" descr="Hand drawn science education background | Free Vector"/>
            <p:cNvPicPr>
              <a:picLocks noChangeAspect="1" noChangeArrowheads="1"/>
            </p:cNvPicPr>
            <p:nvPr/>
          </p:nvPicPr>
          <p:blipFill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147" t="22788" b="56981"/>
            <a:stretch/>
          </p:blipFill>
          <p:spPr bwMode="auto">
            <a:xfrm>
              <a:off x="831914" y="5735580"/>
              <a:ext cx="922010" cy="6960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8" name="Picture 16" descr="Hand drawn science education background | Free Vector"/>
            <p:cNvPicPr>
              <a:picLocks noChangeAspect="1" noChangeArrowheads="1"/>
            </p:cNvPicPr>
            <p:nvPr/>
          </p:nvPicPr>
          <p:blipFill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00" t="81504" r="45658" b="3845"/>
            <a:stretch/>
          </p:blipFill>
          <p:spPr bwMode="auto">
            <a:xfrm>
              <a:off x="1622682" y="5901025"/>
              <a:ext cx="738288" cy="51680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" name="Rectangle 88"/>
            <p:cNvSpPr/>
            <p:nvPr/>
          </p:nvSpPr>
          <p:spPr>
            <a:xfrm>
              <a:off x="405439" y="6431588"/>
              <a:ext cx="2378444" cy="325628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Treating disease</a:t>
              </a:r>
            </a:p>
          </p:txBody>
        </p:sp>
      </p:grpSp>
      <p:grpSp>
        <p:nvGrpSpPr>
          <p:cNvPr id="91" name="Group 90"/>
          <p:cNvGrpSpPr/>
          <p:nvPr/>
        </p:nvGrpSpPr>
        <p:grpSpPr>
          <a:xfrm>
            <a:off x="7625757" y="4480893"/>
            <a:ext cx="1609967" cy="1002376"/>
            <a:chOff x="3091342" y="3703357"/>
            <a:chExt cx="1726755" cy="1112135"/>
          </a:xfrm>
        </p:grpSpPr>
        <p:pic>
          <p:nvPicPr>
            <p:cNvPr id="92" name="Picture 2" descr="Human Evolution Silhouette, Neanderthal, Insitome Inc, African ..."/>
            <p:cNvPicPr>
              <a:picLocks noChangeAspect="1" noChangeArrowheads="1"/>
            </p:cNvPicPr>
            <p:nvPr/>
          </p:nvPicPr>
          <p:blipFill rotWithShape="1">
            <a:blip r:embed="rId17" cstate="print">
              <a:extLst>
                <a:ext uri="{BEBA8EAE-BF5A-486C-A8C5-ECC9F3942E4B}">
                  <a14:imgProps xmlns:a14="http://schemas.microsoft.com/office/drawing/2010/main">
                    <a14:imgLayer r:embed="rId18">
                      <a14:imgEffect>
                        <a14:brightnessContrast bright="1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58" r="11108"/>
            <a:stretch/>
          </p:blipFill>
          <p:spPr bwMode="auto">
            <a:xfrm>
              <a:off x="3211885" y="3703357"/>
              <a:ext cx="1554920" cy="835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3" name="Rectangle 92"/>
            <p:cNvSpPr/>
            <p:nvPr/>
          </p:nvSpPr>
          <p:spPr>
            <a:xfrm>
              <a:off x="3091342" y="4538493"/>
              <a:ext cx="1726755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Variation &amp; evolution</a:t>
              </a:r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4556898" y="1054340"/>
            <a:ext cx="1197735" cy="842478"/>
            <a:chOff x="2537618" y="2604680"/>
            <a:chExt cx="1451727" cy="996455"/>
          </a:xfrm>
        </p:grpSpPr>
        <p:pic>
          <p:nvPicPr>
            <p:cNvPr id="97" name="Picture 10" descr="Engraved Hand Drawn Science Symbols by arthurbalitskiy | GraphicRiver"/>
            <p:cNvPicPr>
              <a:picLocks noChangeAspect="1" noChangeArrowheads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634" t="30918" r="27287" b="54454"/>
            <a:stretch/>
          </p:blipFill>
          <p:spPr bwMode="auto">
            <a:xfrm>
              <a:off x="2537618" y="2635596"/>
              <a:ext cx="1016000" cy="8220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9" name="Picture 22" descr="Human Internal Organs Royalty Free Cliparts, Vectors, And Stock ..."/>
            <p:cNvPicPr>
              <a:picLocks noChangeAspect="1" noChangeArrowheads="1"/>
            </p:cNvPicPr>
            <p:nvPr/>
          </p:nvPicPr>
          <p:blipFill rotWithShape="1">
            <a:blip r:embed="rId20" cstate="print"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rightnessContrast bright="1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271" t="2233" r="40195" b="71421"/>
            <a:stretch/>
          </p:blipFill>
          <p:spPr bwMode="auto">
            <a:xfrm>
              <a:off x="3466235" y="2604680"/>
              <a:ext cx="523110" cy="7435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7" name="Rectangle 106"/>
            <p:cNvSpPr/>
            <p:nvPr/>
          </p:nvSpPr>
          <p:spPr>
            <a:xfrm>
              <a:off x="2621596" y="3324136"/>
              <a:ext cx="1285929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Organ systems</a:t>
              </a:r>
            </a:p>
          </p:txBody>
        </p:sp>
      </p:grpSp>
      <p:grpSp>
        <p:nvGrpSpPr>
          <p:cNvPr id="108" name="Group 107"/>
          <p:cNvGrpSpPr/>
          <p:nvPr/>
        </p:nvGrpSpPr>
        <p:grpSpPr>
          <a:xfrm>
            <a:off x="4668267" y="2069251"/>
            <a:ext cx="1114409" cy="638762"/>
            <a:chOff x="-315644" y="980170"/>
            <a:chExt cx="2105314" cy="2034059"/>
          </a:xfrm>
        </p:grpSpPr>
        <p:pic>
          <p:nvPicPr>
            <p:cNvPr id="111" name="Picture 12" descr="Chemistry Science Doodle Hand Drawing… Stock Photo 480451948 ..."/>
            <p:cNvPicPr>
              <a:picLocks noChangeAspect="1" noChangeArrowheads="1"/>
            </p:cNvPicPr>
            <p:nvPr/>
          </p:nvPicPr>
          <p:blipFill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965" t="30971" r="1617" b="49931"/>
            <a:stretch/>
          </p:blipFill>
          <p:spPr bwMode="auto">
            <a:xfrm rot="5400000">
              <a:off x="331451" y="484247"/>
              <a:ext cx="711333" cy="17031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3" name="Rectangle 112"/>
            <p:cNvSpPr/>
            <p:nvPr/>
          </p:nvSpPr>
          <p:spPr>
            <a:xfrm>
              <a:off x="-315644" y="1740127"/>
              <a:ext cx="2105314" cy="1274102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Reproduction &amp;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0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homeostasis</a:t>
              </a: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2638892" y="722598"/>
            <a:ext cx="797358" cy="1229884"/>
            <a:chOff x="2124851" y="4528615"/>
            <a:chExt cx="906017" cy="1322648"/>
          </a:xfrm>
        </p:grpSpPr>
        <p:sp>
          <p:nvSpPr>
            <p:cNvPr id="115" name="Rectangle 114"/>
            <p:cNvSpPr/>
            <p:nvPr/>
          </p:nvSpPr>
          <p:spPr>
            <a:xfrm>
              <a:off x="2124851" y="5389598"/>
              <a:ext cx="906017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Lifestyle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12700">
                    <a:solidFill>
                      <a:srgbClr val="A7EA52">
                        <a:lumMod val="50000"/>
                      </a:srgbClr>
                    </a:solidFill>
                    <a:prstDash val="solid"/>
                  </a:ln>
                  <a:pattFill prst="narHorz">
                    <a:fgClr>
                      <a:srgbClr val="A7EA52"/>
                    </a:fgClr>
                    <a:bgClr>
                      <a:srgbClr val="A7EA52">
                        <a:lumMod val="40000"/>
                        <a:lumOff val="60000"/>
                      </a:srgbClr>
                    </a:bgClr>
                  </a:pattFill>
                  <a:effectLst>
                    <a:innerShdw blurRad="177800">
                      <a:srgbClr val="A7EA52">
                        <a:lumMod val="50000"/>
                      </a:srgbClr>
                    </a:inn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&amp; health</a:t>
              </a:r>
            </a:p>
          </p:txBody>
        </p:sp>
        <p:pic>
          <p:nvPicPr>
            <p:cNvPr id="116" name="Picture 16" descr="Diet, exercise, fitness, health, healthy, lifestyle icon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BEBA8EAE-BF5A-486C-A8C5-ECC9F3942E4B}">
                  <a14:imgProps xmlns:a14="http://schemas.microsoft.com/office/drawing/2010/main">
                    <a14:imgLayer r:embed="rId24">
                      <a14:imgEffect>
                        <a14:brightnessContrast bright="6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4250" y="4528615"/>
              <a:ext cx="847221" cy="8472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0" name="Group 119"/>
          <p:cNvGrpSpPr/>
          <p:nvPr/>
        </p:nvGrpSpPr>
        <p:grpSpPr>
          <a:xfrm>
            <a:off x="1404166" y="5646117"/>
            <a:ext cx="1178759" cy="1014663"/>
            <a:chOff x="10909317" y="230793"/>
            <a:chExt cx="1282683" cy="1296690"/>
          </a:xfrm>
        </p:grpSpPr>
        <p:pic>
          <p:nvPicPr>
            <p:cNvPr id="121" name="Picture 120" descr="Vector colored sketched science or chemistry elements pattern or ..."/>
            <p:cNvPicPr>
              <a:picLocks noChangeAspect="1" noChangeArrowheads="1"/>
            </p:cNvPicPr>
            <p:nvPr/>
          </p:nvPicPr>
          <p:blipFill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012" t="52146" r="6591" b="31510"/>
            <a:stretch/>
          </p:blipFill>
          <p:spPr bwMode="auto">
            <a:xfrm>
              <a:off x="10925346" y="230793"/>
              <a:ext cx="1266654" cy="10672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4" name="Rectangle 123"/>
            <p:cNvSpPr/>
            <p:nvPr/>
          </p:nvSpPr>
          <p:spPr>
            <a:xfrm>
              <a:off x="10909317" y="1250484"/>
              <a:ext cx="1271502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Chemical tests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9132294" y="5330180"/>
            <a:ext cx="1479331" cy="1452750"/>
            <a:chOff x="421842" y="4401168"/>
            <a:chExt cx="1594027" cy="1690255"/>
          </a:xfrm>
        </p:grpSpPr>
        <p:pic>
          <p:nvPicPr>
            <p:cNvPr id="126" name="Picture 125" descr="Chemistry Science Doodle Hand Drawing… Stock Photo 480451948 ..."/>
            <p:cNvPicPr>
              <a:picLocks noChangeAspect="1" noChangeArrowheads="1"/>
            </p:cNvPicPr>
            <p:nvPr/>
          </p:nvPicPr>
          <p:blipFill rotWithShape="1">
            <a:blip r:embed="rId2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751" t="31579" r="52476" b="46160"/>
            <a:stretch/>
          </p:blipFill>
          <p:spPr bwMode="auto">
            <a:xfrm>
              <a:off x="421842" y="4401168"/>
              <a:ext cx="766878" cy="16902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7" name="Picture 12" descr="Chemistry Science Doodle Hand Drawing… Stock Photo 480451948 ..."/>
            <p:cNvPicPr>
              <a:picLocks noChangeAspect="1" noChangeArrowheads="1"/>
            </p:cNvPicPr>
            <p:nvPr/>
          </p:nvPicPr>
          <p:blipFill rotWithShape="1">
            <a:blip r:embed="rId27" cstate="print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brightnessContrast bright="1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035" t="58949" b="23413"/>
            <a:stretch/>
          </p:blipFill>
          <p:spPr bwMode="auto">
            <a:xfrm>
              <a:off x="1100156" y="5160907"/>
              <a:ext cx="812954" cy="8513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0" name="Rectangle 129"/>
            <p:cNvSpPr/>
            <p:nvPr/>
          </p:nvSpPr>
          <p:spPr>
            <a:xfrm>
              <a:off x="1071380" y="4611438"/>
              <a:ext cx="944489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Atomic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structure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&amp; bonding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42" name="Group 141"/>
          <p:cNvGrpSpPr/>
          <p:nvPr/>
        </p:nvGrpSpPr>
        <p:grpSpPr>
          <a:xfrm>
            <a:off x="7406191" y="1721027"/>
            <a:ext cx="1132637" cy="817736"/>
            <a:chOff x="421843" y="2675823"/>
            <a:chExt cx="1263682" cy="1039294"/>
          </a:xfrm>
        </p:grpSpPr>
        <p:pic>
          <p:nvPicPr>
            <p:cNvPr id="144" name="Picture 32" descr="Clip Art Picture Of Periodic Table - Easy Periodic Table Simple ..."/>
            <p:cNvPicPr>
              <a:picLocks noChangeAspect="1" noChangeArrowheads="1"/>
            </p:cNvPicPr>
            <p:nvPr/>
          </p:nvPicPr>
          <p:blipFill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843" y="2941463"/>
              <a:ext cx="1263682" cy="7736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6" name="Rectangle 145"/>
            <p:cNvSpPr/>
            <p:nvPr/>
          </p:nvSpPr>
          <p:spPr>
            <a:xfrm>
              <a:off x="432000" y="2675823"/>
              <a:ext cx="1205779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Periodic table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126331" y="136765"/>
            <a:ext cx="1191144" cy="1356105"/>
            <a:chOff x="9627173" y="1946036"/>
            <a:chExt cx="1196161" cy="1549786"/>
          </a:xfrm>
        </p:grpSpPr>
        <p:pic>
          <p:nvPicPr>
            <p:cNvPr id="151" name="Picture 14" descr="Vector colored sketched science or chemistry elements pattern or ..."/>
            <p:cNvPicPr>
              <a:picLocks noChangeAspect="1" noChangeArrowheads="1"/>
            </p:cNvPicPr>
            <p:nvPr/>
          </p:nvPicPr>
          <p:blipFill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596" t="10118" r="60293" b="71383"/>
            <a:stretch/>
          </p:blipFill>
          <p:spPr bwMode="auto">
            <a:xfrm>
              <a:off x="9902206" y="1946036"/>
              <a:ext cx="674254" cy="9513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2" name="Rectangle 151"/>
            <p:cNvSpPr/>
            <p:nvPr/>
          </p:nvSpPr>
          <p:spPr>
            <a:xfrm>
              <a:off x="9627173" y="2849491"/>
              <a:ext cx="1196161" cy="646331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Atmosphere,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pollution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&amp; climate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39576" y="4313964"/>
            <a:ext cx="1192790" cy="945595"/>
            <a:chOff x="6601747" y="2864952"/>
            <a:chExt cx="1274708" cy="1105052"/>
          </a:xfrm>
        </p:grpSpPr>
        <p:pic>
          <p:nvPicPr>
            <p:cNvPr id="154" name="Picture 8" descr="Science Vector Icon Set. A collection of science themed line icons ..."/>
            <p:cNvPicPr>
              <a:picLocks noChangeAspect="1" noChangeArrowheads="1"/>
            </p:cNvPicPr>
            <p:nvPr/>
          </p:nvPicPr>
          <p:blipFill rotWithShape="1"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64" r="73619" b="80030"/>
            <a:stretch/>
          </p:blipFill>
          <p:spPr bwMode="auto">
            <a:xfrm>
              <a:off x="6632356" y="2864952"/>
              <a:ext cx="1213491" cy="8462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5" name="Rectangle 154"/>
            <p:cNvSpPr/>
            <p:nvPr/>
          </p:nvSpPr>
          <p:spPr>
            <a:xfrm>
              <a:off x="6601747" y="3693005"/>
              <a:ext cx="1274708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Acids &amp; alkalis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899253" y="4235422"/>
            <a:ext cx="1151276" cy="1477955"/>
            <a:chOff x="3677434" y="5139448"/>
            <a:chExt cx="1151276" cy="1477955"/>
          </a:xfrm>
        </p:grpSpPr>
        <p:pic>
          <p:nvPicPr>
            <p:cNvPr id="168" name="Picture 12" descr="Chemistry Science Doodle Hand Drawing… Stock Photo 480451948 ..."/>
            <p:cNvPicPr>
              <a:picLocks noChangeAspect="1" noChangeArrowheads="1"/>
            </p:cNvPicPr>
            <p:nvPr/>
          </p:nvPicPr>
          <p:blipFill rotWithShape="1">
            <a:blip r:embed="rId31" cstate="print">
              <a:extLst>
                <a:ext uri="{BEBA8EAE-BF5A-486C-A8C5-ECC9F3942E4B}">
                  <a14:imgProps xmlns:a14="http://schemas.microsoft.com/office/drawing/2010/main">
                    <a14:imgLayer r:embed="rId28">
                      <a14:imgEffect>
                        <a14:sharpenSoften amount="-5000"/>
                      </a14:imgEffect>
                      <a14:imgEffect>
                        <a14:brightnessContrast bright="10000" contrast="-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971" r="81155" b="47620"/>
            <a:stretch/>
          </p:blipFill>
          <p:spPr bwMode="auto">
            <a:xfrm>
              <a:off x="3798420" y="5139448"/>
              <a:ext cx="914766" cy="11085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9" name="Rectangle 168"/>
            <p:cNvSpPr/>
            <p:nvPr/>
          </p:nvSpPr>
          <p:spPr>
            <a:xfrm>
              <a:off x="3677434" y="6186516"/>
              <a:ext cx="1151276" cy="430887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Energy &amp; rate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1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of reaction</a:t>
              </a:r>
              <a:endParaRPr kumimoji="0" lang="en-US" sz="11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71" name="Group 170"/>
          <p:cNvGrpSpPr/>
          <p:nvPr/>
        </p:nvGrpSpPr>
        <p:grpSpPr>
          <a:xfrm>
            <a:off x="9590268" y="520817"/>
            <a:ext cx="1218492" cy="1356104"/>
            <a:chOff x="10749443" y="3367797"/>
            <a:chExt cx="1284326" cy="1449673"/>
          </a:xfrm>
        </p:grpSpPr>
        <p:pic>
          <p:nvPicPr>
            <p:cNvPr id="172" name="Picture 6" descr="Life-cycle assessment Paper Plastic bottle Recycling, others free ..."/>
            <p:cNvPicPr>
              <a:picLocks noChangeAspect="1" noChangeArrowheads="1"/>
            </p:cNvPicPr>
            <p:nvPr/>
          </p:nvPicPr>
          <p:blipFill rotWithShape="1">
            <a:blip r:embed="rId32" cstate="print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33">
                      <a14:imgEffect>
                        <a14:brightnessContrast bright="-7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593" r="19626"/>
            <a:stretch/>
          </p:blipFill>
          <p:spPr bwMode="auto">
            <a:xfrm>
              <a:off x="10909317" y="3367797"/>
              <a:ext cx="964579" cy="10160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3" name="Rectangle 172"/>
            <p:cNvSpPr/>
            <p:nvPr/>
          </p:nvSpPr>
          <p:spPr>
            <a:xfrm>
              <a:off x="10749443" y="4355805"/>
              <a:ext cx="1284326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Human impact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&amp; LCA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75" name="Group 174"/>
          <p:cNvGrpSpPr/>
          <p:nvPr/>
        </p:nvGrpSpPr>
        <p:grpSpPr>
          <a:xfrm>
            <a:off x="10842646" y="4598715"/>
            <a:ext cx="1241391" cy="1084679"/>
            <a:chOff x="7952483" y="3580010"/>
            <a:chExt cx="1459061" cy="1317564"/>
          </a:xfrm>
        </p:grpSpPr>
        <p:pic>
          <p:nvPicPr>
            <p:cNvPr id="176" name="Picture 24" descr="Fire and Ice: The Chemistry of Methane Hydrate | HowStuffWorks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08663" y="3580010"/>
              <a:ext cx="1102881" cy="11028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7" name="Rectangle 176"/>
            <p:cNvSpPr/>
            <p:nvPr/>
          </p:nvSpPr>
          <p:spPr>
            <a:xfrm>
              <a:off x="7952483" y="4435909"/>
              <a:ext cx="907620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Carbon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chemistry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78" name="Group 177"/>
          <p:cNvGrpSpPr/>
          <p:nvPr/>
        </p:nvGrpSpPr>
        <p:grpSpPr>
          <a:xfrm>
            <a:off x="6295476" y="4402463"/>
            <a:ext cx="993880" cy="1209272"/>
            <a:chOff x="10084956" y="5496560"/>
            <a:chExt cx="1000594" cy="1251555"/>
          </a:xfrm>
        </p:grpSpPr>
        <p:pic>
          <p:nvPicPr>
            <p:cNvPr id="179" name="Picture 8" descr="Science Vector Icon Set. A collection of science themed line icons ..."/>
            <p:cNvPicPr>
              <a:picLocks noChangeAspect="1" noChangeArrowheads="1"/>
            </p:cNvPicPr>
            <p:nvPr/>
          </p:nvPicPr>
          <p:blipFill rotWithShape="1"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02" t="72664" r="79226" b="9457"/>
            <a:stretch/>
          </p:blipFill>
          <p:spPr bwMode="auto">
            <a:xfrm>
              <a:off x="10239333" y="5496560"/>
              <a:ext cx="707669" cy="8113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0" name="Rectangle 179"/>
            <p:cNvSpPr/>
            <p:nvPr/>
          </p:nvSpPr>
          <p:spPr>
            <a:xfrm>
              <a:off x="10084956" y="6286450"/>
              <a:ext cx="1000594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Water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treatment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3510683" y="512004"/>
            <a:ext cx="992580" cy="1182933"/>
            <a:chOff x="2328566" y="3024409"/>
            <a:chExt cx="992580" cy="1182933"/>
          </a:xfrm>
        </p:grpSpPr>
        <p:pic>
          <p:nvPicPr>
            <p:cNvPr id="182" name="Picture 2" descr="Tin can clipart black and white 5 » Clipart Station"/>
            <p:cNvPicPr>
              <a:picLocks noChangeAspect="1" noChangeArrowheads="1"/>
            </p:cNvPicPr>
            <p:nvPr/>
          </p:nvPicPr>
          <p:blipFill rotWithShape="1">
            <a:blip r:embed="rId35" cstate="print">
              <a:extLst>
                <a:ext uri="{BEBA8EAE-BF5A-486C-A8C5-ECC9F3942E4B}">
                  <a14:imgProps xmlns:a14="http://schemas.microsoft.com/office/drawing/2010/main">
                    <a14:imgLayer r:embed="rId36">
                      <a14:imgEffect>
                        <a14:brightnessContrast bright="3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600" t="2493" r="23119" b="3322"/>
            <a:stretch/>
          </p:blipFill>
          <p:spPr bwMode="auto">
            <a:xfrm>
              <a:off x="2354815" y="3024409"/>
              <a:ext cx="417034" cy="7557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3" name="Rectangle 182"/>
            <p:cNvSpPr/>
            <p:nvPr/>
          </p:nvSpPr>
          <p:spPr>
            <a:xfrm>
              <a:off x="2328566" y="3745677"/>
              <a:ext cx="992579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Metal &amp;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non-metal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  <p:pic>
          <p:nvPicPr>
            <p:cNvPr id="185" name="Picture 8" descr="Wood Clipart Wood Png | Wood blocks, Wood png, Wood"/>
            <p:cNvPicPr>
              <a:picLocks noChangeAspect="1" noChangeArrowheads="1"/>
            </p:cNvPicPr>
            <p:nvPr/>
          </p:nvPicPr>
          <p:blipFill rotWithShape="1">
            <a:blip r:embed="rId3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287" b="16158"/>
            <a:stretch/>
          </p:blipFill>
          <p:spPr bwMode="auto">
            <a:xfrm>
              <a:off x="2815992" y="3129280"/>
              <a:ext cx="505154" cy="6129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86" name="Group 185"/>
          <p:cNvGrpSpPr/>
          <p:nvPr/>
        </p:nvGrpSpPr>
        <p:grpSpPr>
          <a:xfrm>
            <a:off x="8616661" y="1469449"/>
            <a:ext cx="886714" cy="967862"/>
            <a:chOff x="10441540" y="558800"/>
            <a:chExt cx="914033" cy="1124946"/>
          </a:xfrm>
        </p:grpSpPr>
        <p:pic>
          <p:nvPicPr>
            <p:cNvPr id="187" name="Picture 18" descr="Science Laboratory Safety Signs vector illustration © Jozsef Szasz ..."/>
            <p:cNvPicPr>
              <a:picLocks noChangeAspect="1" noChangeArrowheads="1"/>
            </p:cNvPicPr>
            <p:nvPr/>
          </p:nvPicPr>
          <p:blipFill rotWithShape="1">
            <a:blip r:embed="rId38">
              <a:extLst>
                <a:ext uri="{BEBA8EAE-BF5A-486C-A8C5-ECC9F3942E4B}">
                  <a14:imgProps xmlns:a14="http://schemas.microsoft.com/office/drawing/2010/main">
                    <a14:imgLayer r:embed="rId39">
                      <a14:imgEffect>
                        <a14:brightnessContrast bright="1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4500" t="75586" r="2100" b="5208"/>
            <a:stretch/>
          </p:blipFill>
          <p:spPr bwMode="auto">
            <a:xfrm>
              <a:off x="10441540" y="558800"/>
              <a:ext cx="837307" cy="71581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8" name="Rectangle 187"/>
            <p:cNvSpPr/>
            <p:nvPr/>
          </p:nvSpPr>
          <p:spPr>
            <a:xfrm>
              <a:off x="10441540" y="1222081"/>
              <a:ext cx="914033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Current &amp;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voltage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srgbClr val="00B0F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89" name="Group 188"/>
          <p:cNvGrpSpPr/>
          <p:nvPr/>
        </p:nvGrpSpPr>
        <p:grpSpPr>
          <a:xfrm>
            <a:off x="1744725" y="1270282"/>
            <a:ext cx="920445" cy="1335736"/>
            <a:chOff x="8766500" y="4818214"/>
            <a:chExt cx="920445" cy="1335736"/>
          </a:xfrm>
        </p:grpSpPr>
        <p:pic>
          <p:nvPicPr>
            <p:cNvPr id="190" name="Picture 30" descr="Blue Thermometer Stock Illustrations – 6,674 Blue Thermometer ..."/>
            <p:cNvPicPr>
              <a:picLocks noChangeAspect="1" noChangeArrowheads="1"/>
            </p:cNvPicPr>
            <p:nvPr/>
          </p:nvPicPr>
          <p:blipFill rotWithShape="1">
            <a:blip r:embed="rId4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383" r="17522" b="11123"/>
            <a:stretch/>
          </p:blipFill>
          <p:spPr bwMode="auto">
            <a:xfrm>
              <a:off x="8923255" y="4818214"/>
              <a:ext cx="698367" cy="98373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1" name="Rectangle 190"/>
            <p:cNvSpPr/>
            <p:nvPr/>
          </p:nvSpPr>
          <p:spPr>
            <a:xfrm>
              <a:off x="8766500" y="5692285"/>
              <a:ext cx="920445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Heating &amp;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cooling</a:t>
              </a:r>
            </a:p>
          </p:txBody>
        </p:sp>
      </p:grpSp>
      <p:grpSp>
        <p:nvGrpSpPr>
          <p:cNvPr id="192" name="Group 191"/>
          <p:cNvGrpSpPr/>
          <p:nvPr/>
        </p:nvGrpSpPr>
        <p:grpSpPr>
          <a:xfrm>
            <a:off x="10694624" y="5787135"/>
            <a:ext cx="1135247" cy="915513"/>
            <a:chOff x="6485647" y="5602454"/>
            <a:chExt cx="1135247" cy="915513"/>
          </a:xfrm>
        </p:grpSpPr>
        <p:pic>
          <p:nvPicPr>
            <p:cNvPr id="193" name="Picture 18" descr="Science Laboratory Safety Signs vector illustration © Jozsef Szasz ..."/>
            <p:cNvPicPr>
              <a:picLocks noChangeAspect="1" noChangeArrowheads="1"/>
            </p:cNvPicPr>
            <p:nvPr/>
          </p:nvPicPr>
          <p:blipFill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25" t="51182" r="73143" b="30776"/>
            <a:stretch/>
          </p:blipFill>
          <p:spPr bwMode="auto">
            <a:xfrm>
              <a:off x="6654799" y="5602454"/>
              <a:ext cx="792807" cy="6413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4" name="Rectangle 193"/>
            <p:cNvSpPr/>
            <p:nvPr/>
          </p:nvSpPr>
          <p:spPr>
            <a:xfrm>
              <a:off x="6485647" y="6240968"/>
              <a:ext cx="1135247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Radioactivity</a:t>
              </a:r>
            </a:p>
          </p:txBody>
        </p:sp>
      </p:grpSp>
      <p:grpSp>
        <p:nvGrpSpPr>
          <p:cNvPr id="195" name="Group 194"/>
          <p:cNvGrpSpPr/>
          <p:nvPr/>
        </p:nvGrpSpPr>
        <p:grpSpPr>
          <a:xfrm>
            <a:off x="6888859" y="5703589"/>
            <a:ext cx="993293" cy="949775"/>
            <a:chOff x="10197978" y="2276588"/>
            <a:chExt cx="993293" cy="949775"/>
          </a:xfrm>
        </p:grpSpPr>
        <p:pic>
          <p:nvPicPr>
            <p:cNvPr id="196" name="Picture 10" descr="Engraved Hand Drawn Science Symbols by arthurbalitskiy | GraphicRiver"/>
            <p:cNvPicPr>
              <a:picLocks noChangeAspect="1" noChangeArrowheads="1"/>
            </p:cNvPicPr>
            <p:nvPr/>
          </p:nvPicPr>
          <p:blipFill rotWithShape="1">
            <a:blip r:embed="rId42">
              <a:extLst>
                <a:ext uri="{BEBA8EAE-BF5A-486C-A8C5-ECC9F3942E4B}">
                  <a14:imgProps xmlns:a14="http://schemas.microsoft.com/office/drawing/2010/main">
                    <a14:imgLayer r:embed="rId43">
                      <a14:imgEffect>
                        <a14:brightnessContrast bright="1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409" t="33877" r="68540" b="52974"/>
            <a:stretch/>
          </p:blipFill>
          <p:spPr bwMode="auto">
            <a:xfrm>
              <a:off x="10197978" y="2276588"/>
              <a:ext cx="993293" cy="6513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7" name="Rectangle 196"/>
            <p:cNvSpPr/>
            <p:nvPr/>
          </p:nvSpPr>
          <p:spPr>
            <a:xfrm>
              <a:off x="10468859" y="2949364"/>
              <a:ext cx="554960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Light</a:t>
              </a:r>
            </a:p>
          </p:txBody>
        </p:sp>
      </p:grpSp>
      <p:grpSp>
        <p:nvGrpSpPr>
          <p:cNvPr id="198" name="Group 197"/>
          <p:cNvGrpSpPr/>
          <p:nvPr/>
        </p:nvGrpSpPr>
        <p:grpSpPr>
          <a:xfrm>
            <a:off x="3381788" y="1790979"/>
            <a:ext cx="955711" cy="942838"/>
            <a:chOff x="8665118" y="3022505"/>
            <a:chExt cx="955711" cy="942838"/>
          </a:xfrm>
        </p:grpSpPr>
        <p:pic>
          <p:nvPicPr>
            <p:cNvPr id="199" name="Picture 8" descr="Science Vector Icon Set. A collection of science themed line icons ..."/>
            <p:cNvPicPr>
              <a:picLocks noChangeAspect="1" noChangeArrowheads="1"/>
            </p:cNvPicPr>
            <p:nvPr/>
          </p:nvPicPr>
          <p:blipFill rotWithShape="1">
            <a:blip r:embed="rId44" cstate="print">
              <a:extLst>
                <a:ext uri="{BEBA8EAE-BF5A-486C-A8C5-ECC9F3942E4B}">
                  <a14:imgProps xmlns:a14="http://schemas.microsoft.com/office/drawing/2010/main">
                    <a14:imgLayer r:embed="rId45">
                      <a14:imgEffect>
                        <a14:brightnessContrast bright="1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654" t="49543" r="39123" b="31503"/>
            <a:stretch/>
          </p:blipFill>
          <p:spPr bwMode="auto">
            <a:xfrm>
              <a:off x="8904930" y="3022505"/>
              <a:ext cx="437049" cy="6698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0" name="Rectangle 199"/>
            <p:cNvSpPr/>
            <p:nvPr/>
          </p:nvSpPr>
          <p:spPr>
            <a:xfrm>
              <a:off x="8665118" y="3688344"/>
              <a:ext cx="955711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E</a:t>
              </a: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lectricity</a:t>
              </a:r>
            </a:p>
          </p:txBody>
        </p:sp>
      </p:grpSp>
      <p:grpSp>
        <p:nvGrpSpPr>
          <p:cNvPr id="201" name="Group 200"/>
          <p:cNvGrpSpPr/>
          <p:nvPr/>
        </p:nvGrpSpPr>
        <p:grpSpPr>
          <a:xfrm>
            <a:off x="9563710" y="4499041"/>
            <a:ext cx="1380507" cy="708690"/>
            <a:chOff x="6312735" y="3015496"/>
            <a:chExt cx="1380507" cy="708690"/>
          </a:xfrm>
        </p:grpSpPr>
        <p:pic>
          <p:nvPicPr>
            <p:cNvPr id="202" name="Picture 4" descr="Science Symbols and Their Meanings | ... symbol to represent the ..."/>
            <p:cNvPicPr>
              <a:picLocks noChangeAspect="1" noChangeArrowheads="1"/>
            </p:cNvPicPr>
            <p:nvPr/>
          </p:nvPicPr>
          <p:blipFill rotWithShape="1">
            <a:blip r:embed="rId4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39" t="55665" r="74574" b="33437"/>
            <a:stretch/>
          </p:blipFill>
          <p:spPr bwMode="auto">
            <a:xfrm>
              <a:off x="6532255" y="3015496"/>
              <a:ext cx="1034473" cy="5449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3" name="Rectangle 202"/>
            <p:cNvSpPr/>
            <p:nvPr/>
          </p:nvSpPr>
          <p:spPr>
            <a:xfrm>
              <a:off x="6312735" y="3447187"/>
              <a:ext cx="1380507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Energy transfer</a:t>
              </a:r>
            </a:p>
          </p:txBody>
        </p:sp>
      </p:grpSp>
      <p:grpSp>
        <p:nvGrpSpPr>
          <p:cNvPr id="204" name="Group 203"/>
          <p:cNvGrpSpPr/>
          <p:nvPr/>
        </p:nvGrpSpPr>
        <p:grpSpPr>
          <a:xfrm>
            <a:off x="6352758" y="1628769"/>
            <a:ext cx="882143" cy="1158204"/>
            <a:chOff x="4437877" y="3015495"/>
            <a:chExt cx="882143" cy="1158204"/>
          </a:xfrm>
        </p:grpSpPr>
        <p:pic>
          <p:nvPicPr>
            <p:cNvPr id="205" name="Picture 8" descr="Clip Art: Force Push Color I abcteach.com | abcteach"/>
            <p:cNvPicPr>
              <a:picLocks noChangeAspect="1" noChangeArrowheads="1"/>
            </p:cNvPicPr>
            <p:nvPr/>
          </p:nvPicPr>
          <p:blipFill>
            <a:blip r:embed="rId4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7877" y="3015495"/>
              <a:ext cx="882143" cy="8821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6" name="Rectangle 205"/>
            <p:cNvSpPr/>
            <p:nvPr/>
          </p:nvSpPr>
          <p:spPr>
            <a:xfrm>
              <a:off x="4564683" y="3896700"/>
              <a:ext cx="596638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Force</a:t>
              </a:r>
            </a:p>
          </p:txBody>
        </p:sp>
      </p:grpSp>
      <p:grpSp>
        <p:nvGrpSpPr>
          <p:cNvPr id="207" name="Group 206"/>
          <p:cNvGrpSpPr/>
          <p:nvPr/>
        </p:nvGrpSpPr>
        <p:grpSpPr>
          <a:xfrm>
            <a:off x="4681944" y="5795463"/>
            <a:ext cx="605543" cy="924597"/>
            <a:chOff x="3243683" y="2973921"/>
            <a:chExt cx="597497" cy="1143889"/>
          </a:xfrm>
        </p:grpSpPr>
        <p:pic>
          <p:nvPicPr>
            <p:cNvPr id="208" name="Picture 6" descr="Pulley Icons - Download Free Vector Icons | Noun Project"/>
            <p:cNvPicPr>
              <a:picLocks noChangeAspect="1" noChangeArrowheads="1"/>
            </p:cNvPicPr>
            <p:nvPr/>
          </p:nvPicPr>
          <p:blipFill rotWithShape="1">
            <a:blip r:embed="rId4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121" r="16871"/>
            <a:stretch/>
          </p:blipFill>
          <p:spPr bwMode="auto">
            <a:xfrm>
              <a:off x="3262060" y="2973921"/>
              <a:ext cx="579120" cy="8392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9" name="Rectangle 208"/>
            <p:cNvSpPr/>
            <p:nvPr/>
          </p:nvSpPr>
          <p:spPr>
            <a:xfrm>
              <a:off x="3243683" y="3840811"/>
              <a:ext cx="582211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Work</a:t>
              </a:r>
            </a:p>
          </p:txBody>
        </p:sp>
      </p:grpSp>
      <p:grpSp>
        <p:nvGrpSpPr>
          <p:cNvPr id="210" name="Group 209"/>
          <p:cNvGrpSpPr/>
          <p:nvPr/>
        </p:nvGrpSpPr>
        <p:grpSpPr>
          <a:xfrm>
            <a:off x="4782776" y="121597"/>
            <a:ext cx="696344" cy="777563"/>
            <a:chOff x="1925742" y="3109415"/>
            <a:chExt cx="696344" cy="777563"/>
          </a:xfrm>
        </p:grpSpPr>
        <p:pic>
          <p:nvPicPr>
            <p:cNvPr id="211" name="Picture 2" descr="Meter Png, Vector, PSD, and Clipart With Transparent Background ..."/>
            <p:cNvPicPr>
              <a:picLocks noChangeAspect="1" noChangeArrowheads="1"/>
            </p:cNvPicPr>
            <p:nvPr/>
          </p:nvPicPr>
          <p:blipFill rotWithShape="1">
            <a:blip r:embed="rId49" cstate="print">
              <a:extLst>
                <a:ext uri="{BEBA8EAE-BF5A-486C-A8C5-ECC9F3942E4B}">
                  <a14:imgProps xmlns:a14="http://schemas.microsoft.com/office/drawing/2010/main">
                    <a14:imgLayer r:embed="rId50">
                      <a14:imgEffect>
                        <a14:brightnessContrast bright="2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833" t="23713" r="14463" b="26213"/>
            <a:stretch/>
          </p:blipFill>
          <p:spPr bwMode="auto">
            <a:xfrm>
              <a:off x="1925742" y="3109415"/>
              <a:ext cx="696344" cy="4862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2" name="Rectangle 211"/>
            <p:cNvSpPr/>
            <p:nvPr/>
          </p:nvSpPr>
          <p:spPr>
            <a:xfrm>
              <a:off x="1936396" y="3609979"/>
              <a:ext cx="636713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Speed</a:t>
              </a:r>
            </a:p>
          </p:txBody>
        </p:sp>
      </p:grpSp>
      <p:grpSp>
        <p:nvGrpSpPr>
          <p:cNvPr id="213" name="Group 212"/>
          <p:cNvGrpSpPr/>
          <p:nvPr/>
        </p:nvGrpSpPr>
        <p:grpSpPr>
          <a:xfrm>
            <a:off x="2638892" y="4270608"/>
            <a:ext cx="1172988" cy="779986"/>
            <a:chOff x="1451189" y="1457675"/>
            <a:chExt cx="1411147" cy="818913"/>
          </a:xfrm>
        </p:grpSpPr>
        <p:pic>
          <p:nvPicPr>
            <p:cNvPr id="214" name="Picture 10" descr="Engraved Hand Drawn Science Symbols by arthurbalitskiy | GraphicRiver"/>
            <p:cNvPicPr>
              <a:picLocks noChangeAspect="1" noChangeArrowheads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009" t="841" r="57692" b="85189"/>
            <a:stretch/>
          </p:blipFill>
          <p:spPr bwMode="auto">
            <a:xfrm>
              <a:off x="1451189" y="1457675"/>
              <a:ext cx="803564" cy="78509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" name="Rectangle 214"/>
            <p:cNvSpPr/>
            <p:nvPr/>
          </p:nvSpPr>
          <p:spPr>
            <a:xfrm>
              <a:off x="1897007" y="1999589"/>
              <a:ext cx="965329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Magnetism</a:t>
              </a:r>
            </a:p>
          </p:txBody>
        </p:sp>
      </p:grpSp>
      <p:pic>
        <p:nvPicPr>
          <p:cNvPr id="216" name="Picture 10" descr="Logo - Zero Gravity Clipart (#562142) - PinClipart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rightnessContrast brigh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8244" y="4535873"/>
            <a:ext cx="677272" cy="75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17" name="Group 216"/>
          <p:cNvGrpSpPr/>
          <p:nvPr/>
        </p:nvGrpSpPr>
        <p:grpSpPr>
          <a:xfrm>
            <a:off x="8195842" y="5729308"/>
            <a:ext cx="640338" cy="848191"/>
            <a:chOff x="10383481" y="3917440"/>
            <a:chExt cx="640338" cy="848191"/>
          </a:xfrm>
        </p:grpSpPr>
        <p:pic>
          <p:nvPicPr>
            <p:cNvPr id="218" name="Picture 12" descr="Audio Signal Microphone Sound Clip Art, PNG, 1024x1024px, Audio ..."/>
            <p:cNvPicPr>
              <a:picLocks noChangeAspect="1" noChangeArrowheads="1"/>
            </p:cNvPicPr>
            <p:nvPr/>
          </p:nvPicPr>
          <p:blipFill>
            <a:blip r:embed="rId53" cstate="print">
              <a:extLst>
                <a:ext uri="{BEBA8EAE-BF5A-486C-A8C5-ECC9F3942E4B}">
                  <a14:imgProps xmlns:a14="http://schemas.microsoft.com/office/drawing/2010/main">
                    <a14:imgLayer r:embed="rId54">
                      <a14:imgEffect>
                        <a14:brightnessContrast bright="1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402575" y="3917440"/>
              <a:ext cx="621244" cy="6212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9" name="Rectangle 218"/>
            <p:cNvSpPr/>
            <p:nvPr/>
          </p:nvSpPr>
          <p:spPr>
            <a:xfrm>
              <a:off x="10383481" y="4488632"/>
              <a:ext cx="622286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Sound</a:t>
              </a:r>
            </a:p>
          </p:txBody>
        </p:sp>
      </p:grpSp>
      <p:grpSp>
        <p:nvGrpSpPr>
          <p:cNvPr id="220" name="Group 219"/>
          <p:cNvGrpSpPr/>
          <p:nvPr/>
        </p:nvGrpSpPr>
        <p:grpSpPr>
          <a:xfrm>
            <a:off x="46105" y="5364694"/>
            <a:ext cx="1081780" cy="1326529"/>
            <a:chOff x="-20894" y="4177449"/>
            <a:chExt cx="1228845" cy="1322779"/>
          </a:xfrm>
        </p:grpSpPr>
        <p:pic>
          <p:nvPicPr>
            <p:cNvPr id="221" name="Picture 220" descr="Engraved Hand Drawn Science Symbols by arthurbalitskiy | GraphicRiver"/>
            <p:cNvPicPr>
              <a:picLocks noChangeAspect="1" noChangeArrowheads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80" t="49327" r="69602" b="10899"/>
            <a:stretch/>
          </p:blipFill>
          <p:spPr bwMode="auto">
            <a:xfrm rot="2752214">
              <a:off x="370102" y="4151208"/>
              <a:ext cx="446853" cy="1228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2" name="Rectangle 221"/>
            <p:cNvSpPr/>
            <p:nvPr/>
          </p:nvSpPr>
          <p:spPr>
            <a:xfrm>
              <a:off x="251461" y="5223229"/>
              <a:ext cx="623890" cy="276999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srgbClr val="00B0F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Space</a:t>
              </a:r>
            </a:p>
          </p:txBody>
        </p:sp>
        <p:pic>
          <p:nvPicPr>
            <p:cNvPr id="223" name="Picture 10" descr="Engraved Hand Drawn Science Symbols by arthurbalitskiy | GraphicRiver"/>
            <p:cNvPicPr>
              <a:picLocks noChangeAspect="1" noChangeArrowheads="1"/>
            </p:cNvPicPr>
            <p:nvPr/>
          </p:nvPicPr>
          <p:blipFill rotWithShape="1">
            <a:blip r:embed="rId55" cstate="print">
              <a:extLst>
                <a:ext uri="{BEBA8EAE-BF5A-486C-A8C5-ECC9F3942E4B}">
                  <a14:imgProps xmlns:a14="http://schemas.microsoft.com/office/drawing/2010/main">
                    <a14:imgLayer r:embed="rId43">
                      <a14:imgEffect>
                        <a14:brightnessContrast bright="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6062" t="9881" r="33367" b="76313"/>
            <a:stretch/>
          </p:blipFill>
          <p:spPr bwMode="auto">
            <a:xfrm>
              <a:off x="106390" y="4177449"/>
              <a:ext cx="725023" cy="32742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7" name="Group 146"/>
          <p:cNvGrpSpPr/>
          <p:nvPr/>
        </p:nvGrpSpPr>
        <p:grpSpPr>
          <a:xfrm>
            <a:off x="1038926" y="497836"/>
            <a:ext cx="909223" cy="1100286"/>
            <a:chOff x="218008" y="1298066"/>
            <a:chExt cx="909223" cy="1100286"/>
          </a:xfrm>
        </p:grpSpPr>
        <p:pic>
          <p:nvPicPr>
            <p:cNvPr id="148" name="Picture 4" descr="pictures of solid liquid gas | Physical Science | Solid liquid gas ..."/>
            <p:cNvPicPr>
              <a:picLocks noChangeAspect="1" noChangeArrowheads="1"/>
            </p:cNvPicPr>
            <p:nvPr/>
          </p:nvPicPr>
          <p:blipFill>
            <a:blip r:embed="rId5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9108" y="1298066"/>
              <a:ext cx="878123" cy="6585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9" name="Rectangle 148"/>
            <p:cNvSpPr/>
            <p:nvPr/>
          </p:nvSpPr>
          <p:spPr>
            <a:xfrm>
              <a:off x="218008" y="1936687"/>
              <a:ext cx="909223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States of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 matter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  <p:grpSp>
        <p:nvGrpSpPr>
          <p:cNvPr id="135" name="Group 134"/>
          <p:cNvGrpSpPr/>
          <p:nvPr/>
        </p:nvGrpSpPr>
        <p:grpSpPr>
          <a:xfrm>
            <a:off x="6064043" y="49354"/>
            <a:ext cx="889987" cy="1578022"/>
            <a:chOff x="4192431" y="2897381"/>
            <a:chExt cx="889987" cy="1578022"/>
          </a:xfrm>
        </p:grpSpPr>
        <p:pic>
          <p:nvPicPr>
            <p:cNvPr id="136" name="Picture 135" descr="Engraved Hand Drawn Science Symbols by arthurbalitskiy | GraphicRiver"/>
            <p:cNvPicPr>
              <a:picLocks noChangeAspect="1" noChangeArrowheads="1"/>
            </p:cNvPicPr>
            <p:nvPr/>
          </p:nvPicPr>
          <p:blipFill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633" t="68226" r="19397" b="1861"/>
            <a:stretch/>
          </p:blipFill>
          <p:spPr bwMode="auto">
            <a:xfrm>
              <a:off x="4322952" y="2897381"/>
              <a:ext cx="537006" cy="11498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7" name="Rectangle 136"/>
            <p:cNvSpPr/>
            <p:nvPr/>
          </p:nvSpPr>
          <p:spPr>
            <a:xfrm>
              <a:off x="4192431" y="4013738"/>
              <a:ext cx="889987" cy="461665"/>
            </a:xfrm>
            <a:prstGeom prst="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lIns="91440" tIns="45720" rIns="91440" bIns="4572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Chemical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 smtClean="0">
                  <a:ln w="0"/>
                  <a:solidFill>
                    <a:prstClr val="black"/>
                  </a:solidFill>
                  <a:effectLst>
                    <a:outerShdw blurRad="38100" dist="19050" dir="2700000" algn="tl" rotWithShape="0">
                      <a:prstClr val="black">
                        <a:alpha val="40000"/>
                      </a:prstClr>
                    </a:outerShdw>
                  </a:effectLst>
                  <a:uLnTx/>
                  <a:uFillTx/>
                  <a:latin typeface="Comic Sans MS" panose="030F0702030302020204" pitchFamily="66" charset="0"/>
                  <a:ea typeface="+mn-ea"/>
                  <a:cs typeface="+mn-cs"/>
                </a:rPr>
                <a:t>change</a:t>
              </a:r>
              <a:endParaRPr kumimoji="0" lang="en-US" sz="1200" b="1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Comic Sans MS" panose="030F0702030302020204" pitchFamily="66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388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Custom 17">
      <a:dk1>
        <a:sysClr val="windowText" lastClr="000000"/>
      </a:dk1>
      <a:lt1>
        <a:sysClr val="window" lastClr="FFFFFF"/>
      </a:lt1>
      <a:dk2>
        <a:srgbClr val="12121E"/>
      </a:dk2>
      <a:lt2>
        <a:srgbClr val="F2F2F2"/>
      </a:lt2>
      <a:accent1>
        <a:srgbClr val="00B0F0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ECCF3"/>
      </a:hlink>
      <a:folHlink>
        <a:srgbClr val="7F7F7F"/>
      </a:folHlink>
    </a:clrScheme>
    <a:fontScheme name="Trebuchet MS">
      <a:majorFont>
        <a:latin typeface="Trebuchet MS" panose="020B0603020202020204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oduct Roadmap01_SB - v1" id="{1F91B584-3B8B-4C0D-AAE1-A7B5A7169F40}" vid="{5016F837-D8EE-45A3-B75D-268F1C93E9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121</Words>
  <Application>Microsoft Office PowerPoint</Application>
  <PresentationFormat>Widescreen</PresentationFormat>
  <Paragraphs>71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Comic Sans MS</vt:lpstr>
      <vt:lpstr>Trebuchet MS</vt:lpstr>
      <vt:lpstr>1_Office Theme</vt:lpstr>
      <vt:lpstr>Science Spiral Curriculum Roadmap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Spiral Curriculum Roadmap</dc:title>
  <dc:creator>Diana Barry</dc:creator>
  <cp:lastModifiedBy>Diana Barry</cp:lastModifiedBy>
  <cp:revision>1</cp:revision>
  <dcterms:created xsi:type="dcterms:W3CDTF">2021-03-24T11:45:28Z</dcterms:created>
  <dcterms:modified xsi:type="dcterms:W3CDTF">2021-03-24T11:45:52Z</dcterms:modified>
</cp:coreProperties>
</file>